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76" r:id="rId5"/>
    <p:sldId id="257" r:id="rId6"/>
    <p:sldId id="258" r:id="rId7"/>
    <p:sldId id="259" r:id="rId8"/>
    <p:sldId id="303" r:id="rId9"/>
    <p:sldId id="277" r:id="rId10"/>
    <p:sldId id="279" r:id="rId11"/>
    <p:sldId id="280" r:id="rId12"/>
    <p:sldId id="281" r:id="rId13"/>
    <p:sldId id="287" r:id="rId14"/>
    <p:sldId id="282" r:id="rId15"/>
    <p:sldId id="283" r:id="rId16"/>
    <p:sldId id="284" r:id="rId17"/>
    <p:sldId id="285" r:id="rId18"/>
    <p:sldId id="286" r:id="rId19"/>
    <p:sldId id="289" r:id="rId20"/>
    <p:sldId id="290" r:id="rId21"/>
    <p:sldId id="292" r:id="rId22"/>
    <p:sldId id="293" r:id="rId23"/>
    <p:sldId id="294" r:id="rId24"/>
    <p:sldId id="298" r:id="rId25"/>
    <p:sldId id="299" r:id="rId26"/>
    <p:sldId id="300" r:id="rId27"/>
    <p:sldId id="301" r:id="rId28"/>
    <p:sldId id="272" r:id="rId29"/>
    <p:sldId id="302" r:id="rId30"/>
  </p:sldIdLst>
  <p:sldSz cx="12192000" cy="6858000"/>
  <p:notesSz cx="6858000" cy="1857375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77B82B8-8C99-46FB-B178-7B2366BBA221}">
          <p14:sldIdLst>
            <p14:sldId id="276"/>
            <p14:sldId id="257"/>
            <p14:sldId id="258"/>
            <p14:sldId id="259"/>
            <p14:sldId id="303"/>
            <p14:sldId id="277"/>
            <p14:sldId id="279"/>
            <p14:sldId id="280"/>
            <p14:sldId id="281"/>
            <p14:sldId id="287"/>
            <p14:sldId id="282"/>
            <p14:sldId id="283"/>
            <p14:sldId id="284"/>
            <p14:sldId id="285"/>
            <p14:sldId id="286"/>
            <p14:sldId id="289"/>
            <p14:sldId id="290"/>
            <p14:sldId id="292"/>
            <p14:sldId id="293"/>
            <p14:sldId id="294"/>
            <p14:sldId id="298"/>
            <p14:sldId id="299"/>
            <p14:sldId id="300"/>
            <p14:sldId id="301"/>
            <p14:sldId id="272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95FF"/>
    <a:srgbClr val="8A3FFC"/>
    <a:srgbClr val="FF7EB6"/>
    <a:srgbClr val="FFF0F7"/>
    <a:srgbClr val="007D79"/>
    <a:srgbClr val="0D0A08"/>
    <a:srgbClr val="08BDBA"/>
    <a:srgbClr val="B5ABF3"/>
    <a:srgbClr val="C8C0F6"/>
    <a:srgbClr val="F4B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1525" autoAdjust="0"/>
  </p:normalViewPr>
  <p:slideViewPr>
    <p:cSldViewPr snapToGrid="0">
      <p:cViewPr varScale="1">
        <p:scale>
          <a:sx n="66" d="100"/>
          <a:sy n="66" d="100"/>
        </p:scale>
        <p:origin x="48" y="1020"/>
      </p:cViewPr>
      <p:guideLst>
        <p:guide orient="horz" pos="744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ACDA5-DBC0-48F3-8D2B-44AA55F0393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E2F4207D-F887-4A8B-AAA5-39BFD4651E0C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algn="ctr"/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Collection</a:t>
          </a:r>
        </a:p>
        <a:p>
          <a:pPr algn="l"/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Retrieve mission data from the SpaceX API and external sources using Python scripts.</a:t>
          </a:r>
        </a:p>
      </dgm:t>
    </dgm:pt>
    <dgm:pt modelId="{062B6B0B-4F01-47B8-9114-D56B64C52C0A}" type="par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6978C1E1-EFDC-49C1-8849-804FFC68E98A}" type="sib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8A0984A6-B860-49EA-B510-12D73CEFF0D8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Cleaning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Standardize formats, remove disparities, and handle missing values.</a:t>
          </a:r>
        </a:p>
      </dgm:t>
    </dgm:pt>
    <dgm:pt modelId="{E2570A32-F14A-4686-AA9E-270D829984E1}" type="par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21D90B64-06A6-4B05-8743-2B3B79189B5E}" type="sib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012C3022-C455-4F23-9063-574F9D233D90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Label Engineering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Create target variable indicating first-stage landing success.</a:t>
          </a:r>
        </a:p>
      </dgm:t>
    </dgm:pt>
    <dgm:pt modelId="{7A053565-E274-4B2A-92C1-4144839107CC}" type="par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34E83F8A-8E66-418C-960A-AE489EB455A4}" type="sib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B7ADEB25-F859-4640-9961-9CF8F2D07C60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Wrangling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Explore and transform data to identify key features for model training</a:t>
          </a:r>
        </a:p>
      </dgm:t>
    </dgm:pt>
    <dgm:pt modelId="{6FCA5946-7281-464E-AA6B-4B6BFB92D355}" type="par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6F6791EF-C3D6-4305-9E9A-3E9E52703E82}" type="sib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C1DBA73D-DBE1-485F-8CE3-9EA24A8CF209}" type="pres">
      <dgm:prSet presAssocID="{4B2ACDA5-DBC0-48F3-8D2B-44AA55F03932}" presName="diagram" presStyleCnt="0">
        <dgm:presLayoutVars>
          <dgm:dir/>
          <dgm:resizeHandles val="exact"/>
        </dgm:presLayoutVars>
      </dgm:prSet>
      <dgm:spPr/>
    </dgm:pt>
    <dgm:pt modelId="{D56645A4-A4E7-48F8-8375-B2A146962124}" type="pres">
      <dgm:prSet presAssocID="{E2F4207D-F887-4A8B-AAA5-39BFD4651E0C}" presName="node" presStyleLbl="node1" presStyleIdx="0" presStyleCnt="4" custScaleY="118799">
        <dgm:presLayoutVars>
          <dgm:bulletEnabled val="1"/>
        </dgm:presLayoutVars>
      </dgm:prSet>
      <dgm:spPr>
        <a:xfrm>
          <a:off x="992" y="194138"/>
          <a:ext cx="3869531" cy="2321718"/>
        </a:xfrm>
        <a:prstGeom prst="rect">
          <a:avLst/>
        </a:prstGeom>
      </dgm:spPr>
    </dgm:pt>
    <dgm:pt modelId="{28EFD2D7-DD02-4C92-9CCC-66C235B99029}" type="pres">
      <dgm:prSet presAssocID="{6978C1E1-EFDC-49C1-8849-804FFC68E98A}" presName="sibTrans" presStyleCnt="0"/>
      <dgm:spPr/>
    </dgm:pt>
    <dgm:pt modelId="{39D1F4EC-33C4-4019-9B7B-D3B22449B6F7}" type="pres">
      <dgm:prSet presAssocID="{8A0984A6-B860-49EA-B510-12D73CEFF0D8}" presName="node" presStyleLbl="node1" presStyleIdx="1" presStyleCnt="4" custScaleY="118799">
        <dgm:presLayoutVars>
          <dgm:bulletEnabled val="1"/>
        </dgm:presLayoutVars>
      </dgm:prSet>
      <dgm:spPr>
        <a:xfrm>
          <a:off x="4257476" y="194138"/>
          <a:ext cx="3869531" cy="2321718"/>
        </a:xfrm>
        <a:prstGeom prst="rect">
          <a:avLst/>
        </a:prstGeom>
      </dgm:spPr>
    </dgm:pt>
    <dgm:pt modelId="{518D9D4A-1DE0-4400-8D65-409DBB22312F}" type="pres">
      <dgm:prSet presAssocID="{21D90B64-06A6-4B05-8743-2B3B79189B5E}" presName="sibTrans" presStyleCnt="0"/>
      <dgm:spPr/>
    </dgm:pt>
    <dgm:pt modelId="{2AF5D404-E67D-4BBF-8112-DCE297322586}" type="pres">
      <dgm:prSet presAssocID="{012C3022-C455-4F23-9063-574F9D233D90}" presName="node" presStyleLbl="node1" presStyleIdx="2" presStyleCnt="4" custScaleY="118799">
        <dgm:presLayoutVars>
          <dgm:bulletEnabled val="1"/>
        </dgm:presLayoutVars>
      </dgm:prSet>
      <dgm:spPr>
        <a:xfrm>
          <a:off x="736" y="2527227"/>
          <a:ext cx="2871916" cy="2047084"/>
        </a:xfrm>
        <a:prstGeom prst="rect">
          <a:avLst/>
        </a:prstGeom>
      </dgm:spPr>
    </dgm:pt>
    <dgm:pt modelId="{9E937EEF-A7D5-4519-8094-5A3DBB880548}" type="pres">
      <dgm:prSet presAssocID="{34E83F8A-8E66-418C-960A-AE489EB455A4}" presName="sibTrans" presStyleCnt="0"/>
      <dgm:spPr/>
    </dgm:pt>
    <dgm:pt modelId="{6B8D12A2-592E-4BD3-9EB5-5AC8C7DC4255}" type="pres">
      <dgm:prSet presAssocID="{B7ADEB25-F859-4640-9961-9CF8F2D07C60}" presName="node" presStyleLbl="node1" presStyleIdx="3" presStyleCnt="4" custScaleY="118799">
        <dgm:presLayoutVars>
          <dgm:bulletEnabled val="1"/>
        </dgm:presLayoutVars>
      </dgm:prSet>
      <dgm:spPr>
        <a:xfrm>
          <a:off x="3159844" y="2527227"/>
          <a:ext cx="2871916" cy="2047084"/>
        </a:xfrm>
        <a:prstGeom prst="rect">
          <a:avLst/>
        </a:prstGeom>
      </dgm:spPr>
    </dgm:pt>
  </dgm:ptLst>
  <dgm:cxnLst>
    <dgm:cxn modelId="{D406372F-E017-4720-8836-C317A0379044}" type="presOf" srcId="{012C3022-C455-4F23-9063-574F9D233D90}" destId="{2AF5D404-E67D-4BBF-8112-DCE297322586}" srcOrd="0" destOrd="0" presId="urn:microsoft.com/office/officeart/2005/8/layout/default"/>
    <dgm:cxn modelId="{BEDB6F30-DBB9-436D-882B-5EFB31FD1ADD}" type="presOf" srcId="{8A0984A6-B860-49EA-B510-12D73CEFF0D8}" destId="{39D1F4EC-33C4-4019-9B7B-D3B22449B6F7}" srcOrd="0" destOrd="0" presId="urn:microsoft.com/office/officeart/2005/8/layout/default"/>
    <dgm:cxn modelId="{50154850-80E1-4BF3-AC76-4F7BB24935C5}" srcId="{4B2ACDA5-DBC0-48F3-8D2B-44AA55F03932}" destId="{012C3022-C455-4F23-9063-574F9D233D90}" srcOrd="2" destOrd="0" parTransId="{7A053565-E274-4B2A-92C1-4144839107CC}" sibTransId="{34E83F8A-8E66-418C-960A-AE489EB455A4}"/>
    <dgm:cxn modelId="{5C0D1179-C327-449C-B1B3-1271814F8DF4}" srcId="{4B2ACDA5-DBC0-48F3-8D2B-44AA55F03932}" destId="{B7ADEB25-F859-4640-9961-9CF8F2D07C60}" srcOrd="3" destOrd="0" parTransId="{6FCA5946-7281-464E-AA6B-4B6BFB92D355}" sibTransId="{6F6791EF-C3D6-4305-9E9A-3E9E52703E82}"/>
    <dgm:cxn modelId="{0CA7FD89-19D1-4AF9-9474-6D2F9F72112D}" srcId="{4B2ACDA5-DBC0-48F3-8D2B-44AA55F03932}" destId="{E2F4207D-F887-4A8B-AAA5-39BFD4651E0C}" srcOrd="0" destOrd="0" parTransId="{062B6B0B-4F01-47B8-9114-D56B64C52C0A}" sibTransId="{6978C1E1-EFDC-49C1-8849-804FFC68E98A}"/>
    <dgm:cxn modelId="{442FBA9E-3F80-42AE-A0DD-0CE7C9D24183}" type="presOf" srcId="{E2F4207D-F887-4A8B-AAA5-39BFD4651E0C}" destId="{D56645A4-A4E7-48F8-8375-B2A146962124}" srcOrd="0" destOrd="0" presId="urn:microsoft.com/office/officeart/2005/8/layout/default"/>
    <dgm:cxn modelId="{EC5EABA8-8F0A-4153-ACB7-223AE4253CF3}" srcId="{4B2ACDA5-DBC0-48F3-8D2B-44AA55F03932}" destId="{8A0984A6-B860-49EA-B510-12D73CEFF0D8}" srcOrd="1" destOrd="0" parTransId="{E2570A32-F14A-4686-AA9E-270D829984E1}" sibTransId="{21D90B64-06A6-4B05-8743-2B3B79189B5E}"/>
    <dgm:cxn modelId="{6B4E0DB7-CC39-4753-889F-1FE74F5A3C6A}" type="presOf" srcId="{4B2ACDA5-DBC0-48F3-8D2B-44AA55F03932}" destId="{C1DBA73D-DBE1-485F-8CE3-9EA24A8CF209}" srcOrd="0" destOrd="0" presId="urn:microsoft.com/office/officeart/2005/8/layout/default"/>
    <dgm:cxn modelId="{04F9D2CD-5C4E-402D-A34D-DF8DE11BE61D}" type="presOf" srcId="{B7ADEB25-F859-4640-9961-9CF8F2D07C60}" destId="{6B8D12A2-592E-4BD3-9EB5-5AC8C7DC4255}" srcOrd="0" destOrd="0" presId="urn:microsoft.com/office/officeart/2005/8/layout/default"/>
    <dgm:cxn modelId="{20D12667-51F9-4627-95E8-28D2F5073555}" type="presParOf" srcId="{C1DBA73D-DBE1-485F-8CE3-9EA24A8CF209}" destId="{D56645A4-A4E7-48F8-8375-B2A146962124}" srcOrd="0" destOrd="0" presId="urn:microsoft.com/office/officeart/2005/8/layout/default"/>
    <dgm:cxn modelId="{D8590C53-5AEA-4A54-94E2-A339E4FC6239}" type="presParOf" srcId="{C1DBA73D-DBE1-485F-8CE3-9EA24A8CF209}" destId="{28EFD2D7-DD02-4C92-9CCC-66C235B99029}" srcOrd="1" destOrd="0" presId="urn:microsoft.com/office/officeart/2005/8/layout/default"/>
    <dgm:cxn modelId="{98CF28BF-4FE4-4334-A0C9-153F8DFA7369}" type="presParOf" srcId="{C1DBA73D-DBE1-485F-8CE3-9EA24A8CF209}" destId="{39D1F4EC-33C4-4019-9B7B-D3B22449B6F7}" srcOrd="2" destOrd="0" presId="urn:microsoft.com/office/officeart/2005/8/layout/default"/>
    <dgm:cxn modelId="{F6F32E8D-7EFE-46D3-BCE1-C212DDB867ED}" type="presParOf" srcId="{C1DBA73D-DBE1-485F-8CE3-9EA24A8CF209}" destId="{518D9D4A-1DE0-4400-8D65-409DBB22312F}" srcOrd="3" destOrd="0" presId="urn:microsoft.com/office/officeart/2005/8/layout/default"/>
    <dgm:cxn modelId="{6248536C-8747-4E78-8657-AA65B60B792C}" type="presParOf" srcId="{C1DBA73D-DBE1-485F-8CE3-9EA24A8CF209}" destId="{2AF5D404-E67D-4BBF-8112-DCE297322586}" srcOrd="4" destOrd="0" presId="urn:microsoft.com/office/officeart/2005/8/layout/default"/>
    <dgm:cxn modelId="{A19C3EB5-C132-42EE-B12B-43AEA9AAF06A}" type="presParOf" srcId="{C1DBA73D-DBE1-485F-8CE3-9EA24A8CF209}" destId="{9E937EEF-A7D5-4519-8094-5A3DBB880548}" srcOrd="5" destOrd="0" presId="urn:microsoft.com/office/officeart/2005/8/layout/default"/>
    <dgm:cxn modelId="{782B775A-F223-4DBF-8370-D76AECB17A6E}" type="presParOf" srcId="{C1DBA73D-DBE1-485F-8CE3-9EA24A8CF209}" destId="{6B8D12A2-592E-4BD3-9EB5-5AC8C7DC42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ACDA5-DBC0-48F3-8D2B-44AA55F03932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E2F4207D-F887-4A8B-AAA5-39BFD4651E0C}">
      <dgm:prSet phldrT="[Texto]" custT="1"/>
      <dgm:spPr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algn="ctr"/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EDA</a:t>
          </a:r>
        </a:p>
        <a:p>
          <a:pPr algn="l"/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SQL and Python visualizations highlight trends by site, payload, and orbit.</a:t>
          </a:r>
        </a:p>
      </dgm:t>
    </dgm:pt>
    <dgm:pt modelId="{062B6B0B-4F01-47B8-9114-D56B64C52C0A}" type="par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6978C1E1-EFDC-49C1-8849-804FFC68E98A}" type="sibTrans" cxnId="{0CA7FD89-19D1-4AF9-9474-6D2F9F72112D}">
      <dgm:prSet/>
      <dgm:spPr/>
      <dgm:t>
        <a:bodyPr/>
        <a:lstStyle/>
        <a:p>
          <a:pPr algn="l"/>
          <a:endParaRPr lang="es-ES" sz="1800"/>
        </a:p>
      </dgm:t>
    </dgm:pt>
    <dgm:pt modelId="{8A0984A6-B860-49EA-B510-12D73CEFF0D8}">
      <dgm:prSet phldrT="[Texto]" custT="1"/>
      <dgm:spPr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47650" tIns="247650" rIns="247650" bIns="247650" numCol="1" spcCol="1270" anchor="ctr" anchorCtr="0"/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Geospatial Analysis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Maps and clustering uncover spatial patterns in launch outcomes.</a:t>
          </a:r>
        </a:p>
      </dgm:t>
    </dgm:pt>
    <dgm:pt modelId="{E2570A32-F14A-4686-AA9E-270D829984E1}" type="par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21D90B64-06A6-4B05-8743-2B3B79189B5E}" type="sibTrans" cxnId="{EC5EABA8-8F0A-4153-ACB7-223AE4253CF3}">
      <dgm:prSet/>
      <dgm:spPr/>
      <dgm:t>
        <a:bodyPr/>
        <a:lstStyle/>
        <a:p>
          <a:pPr algn="l"/>
          <a:endParaRPr lang="es-ES" sz="1800"/>
        </a:p>
      </dgm:t>
    </dgm:pt>
    <dgm:pt modelId="{012C3022-C455-4F23-9063-574F9D233D90}">
      <dgm:prSet phldrT="[Texto]" custT="1"/>
      <dgm:spPr/>
      <dgm:t>
        <a:bodyPr/>
        <a:lstStyle/>
        <a:p>
          <a:pPr algn="ctr"/>
          <a:r>
            <a:rPr lang="en-US" sz="1800" b="1" noProof="0" dirty="0"/>
            <a:t>Interactive Dashboard</a:t>
          </a:r>
        </a:p>
        <a:p>
          <a:pPr algn="l"/>
          <a:r>
            <a:rPr lang="en-US" sz="1800" noProof="0" dirty="0"/>
            <a:t>Enables dynamic analysis of success factors.</a:t>
          </a:r>
        </a:p>
      </dgm:t>
    </dgm:pt>
    <dgm:pt modelId="{7A053565-E274-4B2A-92C1-4144839107CC}" type="par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34E83F8A-8E66-418C-960A-AE489EB455A4}" type="sibTrans" cxnId="{50154850-80E1-4BF3-AC76-4F7BB24935C5}">
      <dgm:prSet/>
      <dgm:spPr/>
      <dgm:t>
        <a:bodyPr/>
        <a:lstStyle/>
        <a:p>
          <a:pPr algn="l"/>
          <a:endParaRPr lang="es-ES" sz="1800"/>
        </a:p>
      </dgm:t>
    </dgm:pt>
    <dgm:pt modelId="{B7ADEB25-F859-4640-9961-9CF8F2D07C60}">
      <dgm:prSet phldrT="[Texto]" custT="1"/>
      <dgm:spPr>
        <a:solidFill>
          <a:srgbClr val="B5ABF3"/>
        </a:solidFill>
      </dgm:spPr>
      <dgm:t>
        <a:bodyPr/>
        <a:lstStyle/>
        <a:p>
          <a:pPr algn="ctr"/>
          <a:r>
            <a:rPr lang="en-US" sz="1800" b="1" noProof="0" dirty="0"/>
            <a:t>Landing Prediction</a:t>
          </a:r>
        </a:p>
        <a:p>
          <a:pPr algn="l"/>
          <a:r>
            <a:rPr lang="en-US" sz="1800" noProof="0" dirty="0"/>
            <a:t>Four ML models trained to predict landing success from mission data.</a:t>
          </a:r>
        </a:p>
      </dgm:t>
    </dgm:pt>
    <dgm:pt modelId="{6FCA5946-7281-464E-AA6B-4B6BFB92D355}" type="par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6F6791EF-C3D6-4305-9E9A-3E9E52703E82}" type="sibTrans" cxnId="{5C0D1179-C327-449C-B1B3-1271814F8DF4}">
      <dgm:prSet/>
      <dgm:spPr/>
      <dgm:t>
        <a:bodyPr/>
        <a:lstStyle/>
        <a:p>
          <a:pPr algn="l"/>
          <a:endParaRPr lang="es-ES" sz="1800"/>
        </a:p>
      </dgm:t>
    </dgm:pt>
    <dgm:pt modelId="{C1DBA73D-DBE1-485F-8CE3-9EA24A8CF209}" type="pres">
      <dgm:prSet presAssocID="{4B2ACDA5-DBC0-48F3-8D2B-44AA55F03932}" presName="diagram" presStyleCnt="0">
        <dgm:presLayoutVars>
          <dgm:dir/>
          <dgm:resizeHandles val="exact"/>
        </dgm:presLayoutVars>
      </dgm:prSet>
      <dgm:spPr/>
    </dgm:pt>
    <dgm:pt modelId="{D56645A4-A4E7-48F8-8375-B2A146962124}" type="pres">
      <dgm:prSet presAssocID="{E2F4207D-F887-4A8B-AAA5-39BFD4651E0C}" presName="node" presStyleLbl="node1" presStyleIdx="0" presStyleCnt="4" custScaleY="118799">
        <dgm:presLayoutVars>
          <dgm:bulletEnabled val="1"/>
        </dgm:presLayoutVars>
      </dgm:prSet>
      <dgm:spPr>
        <a:xfrm>
          <a:off x="992" y="194138"/>
          <a:ext cx="3869531" cy="2321718"/>
        </a:xfrm>
        <a:prstGeom prst="rect">
          <a:avLst/>
        </a:prstGeom>
      </dgm:spPr>
    </dgm:pt>
    <dgm:pt modelId="{28EFD2D7-DD02-4C92-9CCC-66C235B99029}" type="pres">
      <dgm:prSet presAssocID="{6978C1E1-EFDC-49C1-8849-804FFC68E98A}" presName="sibTrans" presStyleCnt="0"/>
      <dgm:spPr/>
    </dgm:pt>
    <dgm:pt modelId="{39D1F4EC-33C4-4019-9B7B-D3B22449B6F7}" type="pres">
      <dgm:prSet presAssocID="{8A0984A6-B860-49EA-B510-12D73CEFF0D8}" presName="node" presStyleLbl="node1" presStyleIdx="1" presStyleCnt="4" custScaleY="118799">
        <dgm:presLayoutVars>
          <dgm:bulletEnabled val="1"/>
        </dgm:presLayoutVars>
      </dgm:prSet>
      <dgm:spPr>
        <a:xfrm>
          <a:off x="4257476" y="194138"/>
          <a:ext cx="3869531" cy="2321718"/>
        </a:xfrm>
        <a:prstGeom prst="rect">
          <a:avLst/>
        </a:prstGeom>
      </dgm:spPr>
    </dgm:pt>
    <dgm:pt modelId="{518D9D4A-1DE0-4400-8D65-409DBB22312F}" type="pres">
      <dgm:prSet presAssocID="{21D90B64-06A6-4B05-8743-2B3B79189B5E}" presName="sibTrans" presStyleCnt="0"/>
      <dgm:spPr/>
    </dgm:pt>
    <dgm:pt modelId="{2AF5D404-E67D-4BBF-8112-DCE297322586}" type="pres">
      <dgm:prSet presAssocID="{012C3022-C455-4F23-9063-574F9D233D90}" presName="node" presStyleLbl="node1" presStyleIdx="2" presStyleCnt="4" custScaleY="118799">
        <dgm:presLayoutVars>
          <dgm:bulletEnabled val="1"/>
        </dgm:presLayoutVars>
      </dgm:prSet>
      <dgm:spPr/>
    </dgm:pt>
    <dgm:pt modelId="{9E937EEF-A7D5-4519-8094-5A3DBB880548}" type="pres">
      <dgm:prSet presAssocID="{34E83F8A-8E66-418C-960A-AE489EB455A4}" presName="sibTrans" presStyleCnt="0"/>
      <dgm:spPr/>
    </dgm:pt>
    <dgm:pt modelId="{6B8D12A2-592E-4BD3-9EB5-5AC8C7DC4255}" type="pres">
      <dgm:prSet presAssocID="{B7ADEB25-F859-4640-9961-9CF8F2D07C60}" presName="node" presStyleLbl="node1" presStyleIdx="3" presStyleCnt="4" custScaleY="118799">
        <dgm:presLayoutVars>
          <dgm:bulletEnabled val="1"/>
        </dgm:presLayoutVars>
      </dgm:prSet>
      <dgm:spPr/>
    </dgm:pt>
  </dgm:ptLst>
  <dgm:cxnLst>
    <dgm:cxn modelId="{D406372F-E017-4720-8836-C317A0379044}" type="presOf" srcId="{012C3022-C455-4F23-9063-574F9D233D90}" destId="{2AF5D404-E67D-4BBF-8112-DCE297322586}" srcOrd="0" destOrd="0" presId="urn:microsoft.com/office/officeart/2005/8/layout/default"/>
    <dgm:cxn modelId="{BEDB6F30-DBB9-436D-882B-5EFB31FD1ADD}" type="presOf" srcId="{8A0984A6-B860-49EA-B510-12D73CEFF0D8}" destId="{39D1F4EC-33C4-4019-9B7B-D3B22449B6F7}" srcOrd="0" destOrd="0" presId="urn:microsoft.com/office/officeart/2005/8/layout/default"/>
    <dgm:cxn modelId="{50154850-80E1-4BF3-AC76-4F7BB24935C5}" srcId="{4B2ACDA5-DBC0-48F3-8D2B-44AA55F03932}" destId="{012C3022-C455-4F23-9063-574F9D233D90}" srcOrd="2" destOrd="0" parTransId="{7A053565-E274-4B2A-92C1-4144839107CC}" sibTransId="{34E83F8A-8E66-418C-960A-AE489EB455A4}"/>
    <dgm:cxn modelId="{5C0D1179-C327-449C-B1B3-1271814F8DF4}" srcId="{4B2ACDA5-DBC0-48F3-8D2B-44AA55F03932}" destId="{B7ADEB25-F859-4640-9961-9CF8F2D07C60}" srcOrd="3" destOrd="0" parTransId="{6FCA5946-7281-464E-AA6B-4B6BFB92D355}" sibTransId="{6F6791EF-C3D6-4305-9E9A-3E9E52703E82}"/>
    <dgm:cxn modelId="{0CA7FD89-19D1-4AF9-9474-6D2F9F72112D}" srcId="{4B2ACDA5-DBC0-48F3-8D2B-44AA55F03932}" destId="{E2F4207D-F887-4A8B-AAA5-39BFD4651E0C}" srcOrd="0" destOrd="0" parTransId="{062B6B0B-4F01-47B8-9114-D56B64C52C0A}" sibTransId="{6978C1E1-EFDC-49C1-8849-804FFC68E98A}"/>
    <dgm:cxn modelId="{442FBA9E-3F80-42AE-A0DD-0CE7C9D24183}" type="presOf" srcId="{E2F4207D-F887-4A8B-AAA5-39BFD4651E0C}" destId="{D56645A4-A4E7-48F8-8375-B2A146962124}" srcOrd="0" destOrd="0" presId="urn:microsoft.com/office/officeart/2005/8/layout/default"/>
    <dgm:cxn modelId="{EC5EABA8-8F0A-4153-ACB7-223AE4253CF3}" srcId="{4B2ACDA5-DBC0-48F3-8D2B-44AA55F03932}" destId="{8A0984A6-B860-49EA-B510-12D73CEFF0D8}" srcOrd="1" destOrd="0" parTransId="{E2570A32-F14A-4686-AA9E-270D829984E1}" sibTransId="{21D90B64-06A6-4B05-8743-2B3B79189B5E}"/>
    <dgm:cxn modelId="{6B4E0DB7-CC39-4753-889F-1FE74F5A3C6A}" type="presOf" srcId="{4B2ACDA5-DBC0-48F3-8D2B-44AA55F03932}" destId="{C1DBA73D-DBE1-485F-8CE3-9EA24A8CF209}" srcOrd="0" destOrd="0" presId="urn:microsoft.com/office/officeart/2005/8/layout/default"/>
    <dgm:cxn modelId="{04F9D2CD-5C4E-402D-A34D-DF8DE11BE61D}" type="presOf" srcId="{B7ADEB25-F859-4640-9961-9CF8F2D07C60}" destId="{6B8D12A2-592E-4BD3-9EB5-5AC8C7DC4255}" srcOrd="0" destOrd="0" presId="urn:microsoft.com/office/officeart/2005/8/layout/default"/>
    <dgm:cxn modelId="{20D12667-51F9-4627-95E8-28D2F5073555}" type="presParOf" srcId="{C1DBA73D-DBE1-485F-8CE3-9EA24A8CF209}" destId="{D56645A4-A4E7-48F8-8375-B2A146962124}" srcOrd="0" destOrd="0" presId="urn:microsoft.com/office/officeart/2005/8/layout/default"/>
    <dgm:cxn modelId="{D8590C53-5AEA-4A54-94E2-A339E4FC6239}" type="presParOf" srcId="{C1DBA73D-DBE1-485F-8CE3-9EA24A8CF209}" destId="{28EFD2D7-DD02-4C92-9CCC-66C235B99029}" srcOrd="1" destOrd="0" presId="urn:microsoft.com/office/officeart/2005/8/layout/default"/>
    <dgm:cxn modelId="{98CF28BF-4FE4-4334-A0C9-153F8DFA7369}" type="presParOf" srcId="{C1DBA73D-DBE1-485F-8CE3-9EA24A8CF209}" destId="{39D1F4EC-33C4-4019-9B7B-D3B22449B6F7}" srcOrd="2" destOrd="0" presId="urn:microsoft.com/office/officeart/2005/8/layout/default"/>
    <dgm:cxn modelId="{F6F32E8D-7EFE-46D3-BCE1-C212DDB867ED}" type="presParOf" srcId="{C1DBA73D-DBE1-485F-8CE3-9EA24A8CF209}" destId="{518D9D4A-1DE0-4400-8D65-409DBB22312F}" srcOrd="3" destOrd="0" presId="urn:microsoft.com/office/officeart/2005/8/layout/default"/>
    <dgm:cxn modelId="{6248536C-8747-4E78-8657-AA65B60B792C}" type="presParOf" srcId="{C1DBA73D-DBE1-485F-8CE3-9EA24A8CF209}" destId="{2AF5D404-E67D-4BBF-8112-DCE297322586}" srcOrd="4" destOrd="0" presId="urn:microsoft.com/office/officeart/2005/8/layout/default"/>
    <dgm:cxn modelId="{A19C3EB5-C132-42EE-B12B-43AEA9AAF06A}" type="presParOf" srcId="{C1DBA73D-DBE1-485F-8CE3-9EA24A8CF209}" destId="{9E937EEF-A7D5-4519-8094-5A3DBB880548}" srcOrd="5" destOrd="0" presId="urn:microsoft.com/office/officeart/2005/8/layout/default"/>
    <dgm:cxn modelId="{782B775A-F223-4DBF-8370-D76AECB17A6E}" type="presParOf" srcId="{C1DBA73D-DBE1-485F-8CE3-9EA24A8CF209}" destId="{6B8D12A2-592E-4BD3-9EB5-5AC8C7DC42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ECDD1B-FAE9-41FD-872A-E9A22B347704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 phldr="1"/>
      <dgm:spPr/>
    </dgm:pt>
    <dgm:pt modelId="{EBA5D69D-5EA4-420A-9F6C-0A8024C6BDE8}">
      <dgm:prSet phldrT="[Texto]" custT="1"/>
      <dgm:spPr>
        <a:solidFill>
          <a:srgbClr val="6C4DEA">
            <a:shade val="80000"/>
            <a:hueOff val="-181391"/>
            <a:satOff val="8355"/>
            <a:lumOff val="1760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Target Selection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identify and extract the variable to predict</a:t>
          </a:r>
        </a:p>
      </dgm:t>
    </dgm:pt>
    <dgm:pt modelId="{5858B6BE-563E-482D-BB54-D599E1EE7B2C}" type="parTrans" cxnId="{7A42F4DC-DE32-4993-A163-5BFA6432EA00}">
      <dgm:prSet/>
      <dgm:spPr/>
      <dgm:t>
        <a:bodyPr/>
        <a:lstStyle/>
        <a:p>
          <a:endParaRPr lang="es-ES" sz="2000"/>
        </a:p>
      </dgm:t>
    </dgm:pt>
    <dgm:pt modelId="{AD867DAC-C9E4-4FE4-A833-BCC86F8245FE}" type="sibTrans" cxnId="{7A42F4DC-DE32-4993-A163-5BFA6432EA00}">
      <dgm:prSet custT="1"/>
      <dgm:spPr/>
      <dgm:t>
        <a:bodyPr/>
        <a:lstStyle/>
        <a:p>
          <a:endParaRPr lang="en-US" sz="2000" noProof="0" dirty="0"/>
        </a:p>
      </dgm:t>
    </dgm:pt>
    <dgm:pt modelId="{1B64A77C-3B60-4FAF-80AB-0A14B2F8DC68}">
      <dgm:prSet phldrT="[Texto]" custT="1"/>
      <dgm:spPr>
        <a:solidFill>
          <a:srgbClr val="6C4DEA">
            <a:shade val="80000"/>
            <a:hueOff val="-241855"/>
            <a:satOff val="11140"/>
            <a:lumOff val="2347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Feature Scaling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normalize features using standardization </a:t>
          </a:r>
        </a:p>
      </dgm:t>
    </dgm:pt>
    <dgm:pt modelId="{44D3B7E0-0ABF-4808-83C0-8F97B3A8967C}" type="parTrans" cxnId="{0FD854E2-5AE9-420F-A536-A8F46B284A6A}">
      <dgm:prSet/>
      <dgm:spPr/>
      <dgm:t>
        <a:bodyPr/>
        <a:lstStyle/>
        <a:p>
          <a:endParaRPr lang="es-ES" sz="2000"/>
        </a:p>
      </dgm:t>
    </dgm:pt>
    <dgm:pt modelId="{DB224956-2531-40FA-8624-F33E759B8F3E}" type="sibTrans" cxnId="{0FD854E2-5AE9-420F-A536-A8F46B284A6A}">
      <dgm:prSet custT="1"/>
      <dgm:spPr/>
      <dgm:t>
        <a:bodyPr/>
        <a:lstStyle/>
        <a:p>
          <a:endParaRPr lang="en-US" sz="2000" noProof="0" dirty="0"/>
        </a:p>
      </dgm:t>
    </dgm:pt>
    <dgm:pt modelId="{CAFBF059-868F-494E-B198-AEAF09B99388}">
      <dgm:prSet custT="1"/>
      <dgm:spPr>
        <a:solidFill>
          <a:srgbClr val="C8C0F6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Train-Test Split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divide data into training (80%) and test subsets (20%)</a:t>
          </a:r>
        </a:p>
      </dgm:t>
    </dgm:pt>
    <dgm:pt modelId="{32F557DC-0F0B-4CAF-BCDA-62330BA971FE}" type="parTrans" cxnId="{80093C97-AC5A-40F7-9208-F15F07EB2455}">
      <dgm:prSet/>
      <dgm:spPr/>
      <dgm:t>
        <a:bodyPr/>
        <a:lstStyle/>
        <a:p>
          <a:endParaRPr lang="es-ES" sz="2000"/>
        </a:p>
      </dgm:t>
    </dgm:pt>
    <dgm:pt modelId="{D6E8F09A-BB08-4A64-8638-047AF8EA06B5}" type="sibTrans" cxnId="{80093C97-AC5A-40F7-9208-F15F07EB2455}">
      <dgm:prSet/>
      <dgm:spPr/>
      <dgm:t>
        <a:bodyPr/>
        <a:lstStyle/>
        <a:p>
          <a:endParaRPr lang="es-ES" sz="2000"/>
        </a:p>
      </dgm:t>
    </dgm:pt>
    <dgm:pt modelId="{FF3400F0-21DF-4BBE-B63F-0531CBA70C96}">
      <dgm:prSet phldrT="[Texto]" custT="1"/>
      <dgm:spPr>
        <a:solidFill>
          <a:srgbClr val="6C4DEA">
            <a:shade val="80000"/>
            <a:hueOff val="-120927"/>
            <a:satOff val="5570"/>
            <a:lumOff val="11740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0" tIns="114300" rIns="114300" bIns="114300" numCol="1" spcCol="1270" anchor="ctr" anchorCtr="0"/>
        <a:lstStyle/>
        <a:p>
          <a:pPr marL="0" lvl="0" indent="0" algn="l" defTabSz="13811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Load Dataset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import main datasets</a:t>
          </a:r>
        </a:p>
      </dgm:t>
    </dgm:pt>
    <dgm:pt modelId="{1496E032-F60E-442D-A418-9B36D22E1851}" type="sibTrans" cxnId="{B2135D4D-3A2D-48C6-AEF2-B7AD058FF2C9}">
      <dgm:prSet custT="1"/>
      <dgm:spPr/>
      <dgm:t>
        <a:bodyPr/>
        <a:lstStyle/>
        <a:p>
          <a:endParaRPr lang="en-US" sz="2000" noProof="0" dirty="0"/>
        </a:p>
      </dgm:t>
    </dgm:pt>
    <dgm:pt modelId="{B06967E5-9F68-4C38-97C9-CFFCA320DBD1}" type="parTrans" cxnId="{B2135D4D-3A2D-48C6-AEF2-B7AD058FF2C9}">
      <dgm:prSet/>
      <dgm:spPr/>
      <dgm:t>
        <a:bodyPr/>
        <a:lstStyle/>
        <a:p>
          <a:endParaRPr lang="es-ES" sz="2000"/>
        </a:p>
      </dgm:t>
    </dgm:pt>
    <dgm:pt modelId="{38A5292D-FECC-4660-BF3F-38842117F96D}" type="pres">
      <dgm:prSet presAssocID="{ADECDD1B-FAE9-41FD-872A-E9A22B347704}" presName="outerComposite" presStyleCnt="0">
        <dgm:presLayoutVars>
          <dgm:chMax val="5"/>
          <dgm:dir/>
          <dgm:resizeHandles val="exact"/>
        </dgm:presLayoutVars>
      </dgm:prSet>
      <dgm:spPr/>
    </dgm:pt>
    <dgm:pt modelId="{30FA478B-AECF-457A-947B-08F3B3C52715}" type="pres">
      <dgm:prSet presAssocID="{ADECDD1B-FAE9-41FD-872A-E9A22B347704}" presName="dummyMaxCanvas" presStyleCnt="0">
        <dgm:presLayoutVars/>
      </dgm:prSet>
      <dgm:spPr/>
    </dgm:pt>
    <dgm:pt modelId="{966E2D33-8475-425C-B6EA-F87640472BD8}" type="pres">
      <dgm:prSet presAssocID="{ADECDD1B-FAE9-41FD-872A-E9A22B347704}" presName="FourNodes_1" presStyleLbl="node1" presStyleIdx="0" presStyleCnt="4">
        <dgm:presLayoutVars>
          <dgm:bulletEnabled val="1"/>
        </dgm:presLayoutVars>
      </dgm:prSet>
      <dgm:spPr>
        <a:xfrm>
          <a:off x="0" y="0"/>
          <a:ext cx="8778239" cy="902406"/>
        </a:xfrm>
        <a:prstGeom prst="roundRect">
          <a:avLst>
            <a:gd name="adj" fmla="val 10000"/>
          </a:avLst>
        </a:prstGeom>
      </dgm:spPr>
    </dgm:pt>
    <dgm:pt modelId="{F36CE050-88C4-4BCB-9475-95714227D5AB}" type="pres">
      <dgm:prSet presAssocID="{ADECDD1B-FAE9-41FD-872A-E9A22B347704}" presName="FourNodes_2" presStyleLbl="node1" presStyleIdx="1" presStyleCnt="4">
        <dgm:presLayoutVars>
          <dgm:bulletEnabled val="1"/>
        </dgm:presLayoutVars>
      </dgm:prSet>
      <dgm:spPr>
        <a:xfrm>
          <a:off x="735177" y="1066480"/>
          <a:ext cx="8778239" cy="902406"/>
        </a:xfrm>
        <a:prstGeom prst="roundRect">
          <a:avLst>
            <a:gd name="adj" fmla="val 10000"/>
          </a:avLst>
        </a:prstGeom>
      </dgm:spPr>
    </dgm:pt>
    <dgm:pt modelId="{F2A14709-DEDF-4557-9663-D77E41B2A818}" type="pres">
      <dgm:prSet presAssocID="{ADECDD1B-FAE9-41FD-872A-E9A22B347704}" presName="FourNodes_3" presStyleLbl="node1" presStyleIdx="2" presStyleCnt="4">
        <dgm:presLayoutVars>
          <dgm:bulletEnabled val="1"/>
        </dgm:presLayoutVars>
      </dgm:prSet>
      <dgm:spPr>
        <a:xfrm>
          <a:off x="1459382" y="2132960"/>
          <a:ext cx="8778239" cy="902406"/>
        </a:xfrm>
        <a:prstGeom prst="roundRect">
          <a:avLst>
            <a:gd name="adj" fmla="val 10000"/>
          </a:avLst>
        </a:prstGeom>
      </dgm:spPr>
    </dgm:pt>
    <dgm:pt modelId="{2998F965-8614-455A-B6C1-558B72CEF2FB}" type="pres">
      <dgm:prSet presAssocID="{ADECDD1B-FAE9-41FD-872A-E9A22B347704}" presName="FourNodes_4" presStyleLbl="node1" presStyleIdx="3" presStyleCnt="4">
        <dgm:presLayoutVars>
          <dgm:bulletEnabled val="1"/>
        </dgm:presLayoutVars>
      </dgm:prSet>
      <dgm:spPr>
        <a:xfrm>
          <a:off x="1986824" y="3199440"/>
          <a:ext cx="7947297" cy="902406"/>
        </a:xfrm>
        <a:prstGeom prst="roundRect">
          <a:avLst>
            <a:gd name="adj" fmla="val 10000"/>
          </a:avLst>
        </a:prstGeom>
      </dgm:spPr>
    </dgm:pt>
    <dgm:pt modelId="{524EBD32-F39E-4315-89E1-56E9729A61C5}" type="pres">
      <dgm:prSet presAssocID="{ADECDD1B-FAE9-41FD-872A-E9A22B347704}" presName="FourConn_1-2" presStyleLbl="fgAccFollowNode1" presStyleIdx="0" presStyleCnt="3">
        <dgm:presLayoutVars>
          <dgm:bulletEnabled val="1"/>
        </dgm:presLayoutVars>
      </dgm:prSet>
      <dgm:spPr/>
    </dgm:pt>
    <dgm:pt modelId="{E140D0CA-CDCD-4DF6-947C-7B5E4C590044}" type="pres">
      <dgm:prSet presAssocID="{ADECDD1B-FAE9-41FD-872A-E9A22B347704}" presName="FourConn_2-3" presStyleLbl="fgAccFollowNode1" presStyleIdx="1" presStyleCnt="3">
        <dgm:presLayoutVars>
          <dgm:bulletEnabled val="1"/>
        </dgm:presLayoutVars>
      </dgm:prSet>
      <dgm:spPr/>
    </dgm:pt>
    <dgm:pt modelId="{10F68D2E-C4D2-4CFD-AB43-A90A11A7B42A}" type="pres">
      <dgm:prSet presAssocID="{ADECDD1B-FAE9-41FD-872A-E9A22B347704}" presName="FourConn_3-4" presStyleLbl="fgAccFollowNode1" presStyleIdx="2" presStyleCnt="3">
        <dgm:presLayoutVars>
          <dgm:bulletEnabled val="1"/>
        </dgm:presLayoutVars>
      </dgm:prSet>
      <dgm:spPr/>
    </dgm:pt>
    <dgm:pt modelId="{BAFD1EFA-0FA7-45D5-B18B-5C30BD5E9CE3}" type="pres">
      <dgm:prSet presAssocID="{ADECDD1B-FAE9-41FD-872A-E9A22B347704}" presName="FourNodes_1_text" presStyleLbl="node1" presStyleIdx="3" presStyleCnt="4">
        <dgm:presLayoutVars>
          <dgm:bulletEnabled val="1"/>
        </dgm:presLayoutVars>
      </dgm:prSet>
      <dgm:spPr/>
    </dgm:pt>
    <dgm:pt modelId="{C2517938-92F4-4BA3-AB4D-81C631F3BD3F}" type="pres">
      <dgm:prSet presAssocID="{ADECDD1B-FAE9-41FD-872A-E9A22B347704}" presName="FourNodes_2_text" presStyleLbl="node1" presStyleIdx="3" presStyleCnt="4">
        <dgm:presLayoutVars>
          <dgm:bulletEnabled val="1"/>
        </dgm:presLayoutVars>
      </dgm:prSet>
      <dgm:spPr/>
    </dgm:pt>
    <dgm:pt modelId="{DF90BE2E-B13E-4954-BDAC-C5F6F1895AA1}" type="pres">
      <dgm:prSet presAssocID="{ADECDD1B-FAE9-41FD-872A-E9A22B347704}" presName="FourNodes_3_text" presStyleLbl="node1" presStyleIdx="3" presStyleCnt="4">
        <dgm:presLayoutVars>
          <dgm:bulletEnabled val="1"/>
        </dgm:presLayoutVars>
      </dgm:prSet>
      <dgm:spPr/>
    </dgm:pt>
    <dgm:pt modelId="{E527BE55-6C54-4640-8990-4E5F0D6CFDA5}" type="pres">
      <dgm:prSet presAssocID="{ADECDD1B-FAE9-41FD-872A-E9A22B34770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C0C1A00-3CD9-4D89-BB09-F955B048A9CA}" type="presOf" srcId="{1B64A77C-3B60-4FAF-80AB-0A14B2F8DC68}" destId="{F2A14709-DEDF-4557-9663-D77E41B2A818}" srcOrd="0" destOrd="0" presId="urn:microsoft.com/office/officeart/2005/8/layout/vProcess5"/>
    <dgm:cxn modelId="{10C5AF0B-1D57-4FEF-8590-72CF3A6D6F9F}" type="presOf" srcId="{AD867DAC-C9E4-4FE4-A833-BCC86F8245FE}" destId="{E140D0CA-CDCD-4DF6-947C-7B5E4C590044}" srcOrd="0" destOrd="0" presId="urn:microsoft.com/office/officeart/2005/8/layout/vProcess5"/>
    <dgm:cxn modelId="{430CFB15-17E1-4538-8E17-5144BB9ED6D3}" type="presOf" srcId="{FF3400F0-21DF-4BBE-B63F-0531CBA70C96}" destId="{BAFD1EFA-0FA7-45D5-B18B-5C30BD5E9CE3}" srcOrd="1" destOrd="0" presId="urn:microsoft.com/office/officeart/2005/8/layout/vProcess5"/>
    <dgm:cxn modelId="{5063122A-E244-4F18-BB05-B4481E08E182}" type="presOf" srcId="{DB224956-2531-40FA-8624-F33E759B8F3E}" destId="{10F68D2E-C4D2-4CFD-AB43-A90A11A7B42A}" srcOrd="0" destOrd="0" presId="urn:microsoft.com/office/officeart/2005/8/layout/vProcess5"/>
    <dgm:cxn modelId="{F1E03F3A-A702-49DD-AD27-F3FBB1CDA043}" type="presOf" srcId="{CAFBF059-868F-494E-B198-AEAF09B99388}" destId="{E527BE55-6C54-4640-8990-4E5F0D6CFDA5}" srcOrd="1" destOrd="0" presId="urn:microsoft.com/office/officeart/2005/8/layout/vProcess5"/>
    <dgm:cxn modelId="{39BCEF48-0CAB-47DA-AC37-B62500CF4BE1}" type="presOf" srcId="{EBA5D69D-5EA4-420A-9F6C-0A8024C6BDE8}" destId="{C2517938-92F4-4BA3-AB4D-81C631F3BD3F}" srcOrd="1" destOrd="0" presId="urn:microsoft.com/office/officeart/2005/8/layout/vProcess5"/>
    <dgm:cxn modelId="{86446349-0C2B-4BBC-B21B-02CFC0A48A4A}" type="presOf" srcId="{EBA5D69D-5EA4-420A-9F6C-0A8024C6BDE8}" destId="{F36CE050-88C4-4BCB-9475-95714227D5AB}" srcOrd="0" destOrd="0" presId="urn:microsoft.com/office/officeart/2005/8/layout/vProcess5"/>
    <dgm:cxn modelId="{D701C64C-BAD8-4211-AE21-5E2902986F22}" type="presOf" srcId="{FF3400F0-21DF-4BBE-B63F-0531CBA70C96}" destId="{966E2D33-8475-425C-B6EA-F87640472BD8}" srcOrd="0" destOrd="0" presId="urn:microsoft.com/office/officeart/2005/8/layout/vProcess5"/>
    <dgm:cxn modelId="{B2135D4D-3A2D-48C6-AEF2-B7AD058FF2C9}" srcId="{ADECDD1B-FAE9-41FD-872A-E9A22B347704}" destId="{FF3400F0-21DF-4BBE-B63F-0531CBA70C96}" srcOrd="0" destOrd="0" parTransId="{B06967E5-9F68-4C38-97C9-CFFCA320DBD1}" sibTransId="{1496E032-F60E-442D-A418-9B36D22E1851}"/>
    <dgm:cxn modelId="{80093C97-AC5A-40F7-9208-F15F07EB2455}" srcId="{ADECDD1B-FAE9-41FD-872A-E9A22B347704}" destId="{CAFBF059-868F-494E-B198-AEAF09B99388}" srcOrd="3" destOrd="0" parTransId="{32F557DC-0F0B-4CAF-BCDA-62330BA971FE}" sibTransId="{D6E8F09A-BB08-4A64-8638-047AF8EA06B5}"/>
    <dgm:cxn modelId="{CCE63EA5-D9B5-450D-92E2-5BED010AC42E}" type="presOf" srcId="{1B64A77C-3B60-4FAF-80AB-0A14B2F8DC68}" destId="{DF90BE2E-B13E-4954-BDAC-C5F6F1895AA1}" srcOrd="1" destOrd="0" presId="urn:microsoft.com/office/officeart/2005/8/layout/vProcess5"/>
    <dgm:cxn modelId="{F2174BCE-28E8-496E-BA2A-B882AF1855B5}" type="presOf" srcId="{1496E032-F60E-442D-A418-9B36D22E1851}" destId="{524EBD32-F39E-4315-89E1-56E9729A61C5}" srcOrd="0" destOrd="0" presId="urn:microsoft.com/office/officeart/2005/8/layout/vProcess5"/>
    <dgm:cxn modelId="{3AE6F4D0-BCA5-4671-8150-56C307164522}" type="presOf" srcId="{CAFBF059-868F-494E-B198-AEAF09B99388}" destId="{2998F965-8614-455A-B6C1-558B72CEF2FB}" srcOrd="0" destOrd="0" presId="urn:microsoft.com/office/officeart/2005/8/layout/vProcess5"/>
    <dgm:cxn modelId="{FED45ED6-CC69-466C-872A-04669302FD08}" type="presOf" srcId="{ADECDD1B-FAE9-41FD-872A-E9A22B347704}" destId="{38A5292D-FECC-4660-BF3F-38842117F96D}" srcOrd="0" destOrd="0" presId="urn:microsoft.com/office/officeart/2005/8/layout/vProcess5"/>
    <dgm:cxn modelId="{7A42F4DC-DE32-4993-A163-5BFA6432EA00}" srcId="{ADECDD1B-FAE9-41FD-872A-E9A22B347704}" destId="{EBA5D69D-5EA4-420A-9F6C-0A8024C6BDE8}" srcOrd="1" destOrd="0" parTransId="{5858B6BE-563E-482D-BB54-D599E1EE7B2C}" sibTransId="{AD867DAC-C9E4-4FE4-A833-BCC86F8245FE}"/>
    <dgm:cxn modelId="{0FD854E2-5AE9-420F-A536-A8F46B284A6A}" srcId="{ADECDD1B-FAE9-41FD-872A-E9A22B347704}" destId="{1B64A77C-3B60-4FAF-80AB-0A14B2F8DC68}" srcOrd="2" destOrd="0" parTransId="{44D3B7E0-0ABF-4808-83C0-8F97B3A8967C}" sibTransId="{DB224956-2531-40FA-8624-F33E759B8F3E}"/>
    <dgm:cxn modelId="{23784897-C2C0-4FEF-94C7-F6BFEA235B9E}" type="presParOf" srcId="{38A5292D-FECC-4660-BF3F-38842117F96D}" destId="{30FA478B-AECF-457A-947B-08F3B3C52715}" srcOrd="0" destOrd="0" presId="urn:microsoft.com/office/officeart/2005/8/layout/vProcess5"/>
    <dgm:cxn modelId="{FB090264-1B2D-49CC-8D39-CA2470EAFA9F}" type="presParOf" srcId="{38A5292D-FECC-4660-BF3F-38842117F96D}" destId="{966E2D33-8475-425C-B6EA-F87640472BD8}" srcOrd="1" destOrd="0" presId="urn:microsoft.com/office/officeart/2005/8/layout/vProcess5"/>
    <dgm:cxn modelId="{B6A7D0E4-2FD8-49F8-98A1-543AC6581BBA}" type="presParOf" srcId="{38A5292D-FECC-4660-BF3F-38842117F96D}" destId="{F36CE050-88C4-4BCB-9475-95714227D5AB}" srcOrd="2" destOrd="0" presId="urn:microsoft.com/office/officeart/2005/8/layout/vProcess5"/>
    <dgm:cxn modelId="{A766E8D2-4079-419A-B404-C87CBF85A73A}" type="presParOf" srcId="{38A5292D-FECC-4660-BF3F-38842117F96D}" destId="{F2A14709-DEDF-4557-9663-D77E41B2A818}" srcOrd="3" destOrd="0" presId="urn:microsoft.com/office/officeart/2005/8/layout/vProcess5"/>
    <dgm:cxn modelId="{7631DE68-DA44-4ED9-A104-25070B0048C0}" type="presParOf" srcId="{38A5292D-FECC-4660-BF3F-38842117F96D}" destId="{2998F965-8614-455A-B6C1-558B72CEF2FB}" srcOrd="4" destOrd="0" presId="urn:microsoft.com/office/officeart/2005/8/layout/vProcess5"/>
    <dgm:cxn modelId="{2053C65A-7126-4194-8164-2D3F168BDADC}" type="presParOf" srcId="{38A5292D-FECC-4660-BF3F-38842117F96D}" destId="{524EBD32-F39E-4315-89E1-56E9729A61C5}" srcOrd="5" destOrd="0" presId="urn:microsoft.com/office/officeart/2005/8/layout/vProcess5"/>
    <dgm:cxn modelId="{26FB7E7F-CC50-475D-8EE9-51C2DFB2157A}" type="presParOf" srcId="{38A5292D-FECC-4660-BF3F-38842117F96D}" destId="{E140D0CA-CDCD-4DF6-947C-7B5E4C590044}" srcOrd="6" destOrd="0" presId="urn:microsoft.com/office/officeart/2005/8/layout/vProcess5"/>
    <dgm:cxn modelId="{C3A64FB2-0EB7-4674-A952-13839C1FDA46}" type="presParOf" srcId="{38A5292D-FECC-4660-BF3F-38842117F96D}" destId="{10F68D2E-C4D2-4CFD-AB43-A90A11A7B42A}" srcOrd="7" destOrd="0" presId="urn:microsoft.com/office/officeart/2005/8/layout/vProcess5"/>
    <dgm:cxn modelId="{CECF6BCE-8D16-4C1A-8415-68154E0D88A3}" type="presParOf" srcId="{38A5292D-FECC-4660-BF3F-38842117F96D}" destId="{BAFD1EFA-0FA7-45D5-B18B-5C30BD5E9CE3}" srcOrd="8" destOrd="0" presId="urn:microsoft.com/office/officeart/2005/8/layout/vProcess5"/>
    <dgm:cxn modelId="{AE3DAB04-F286-4BB9-8384-319ECC051FE5}" type="presParOf" srcId="{38A5292D-FECC-4660-BF3F-38842117F96D}" destId="{C2517938-92F4-4BA3-AB4D-81C631F3BD3F}" srcOrd="9" destOrd="0" presId="urn:microsoft.com/office/officeart/2005/8/layout/vProcess5"/>
    <dgm:cxn modelId="{4AEFE775-4460-4753-9B02-EB547B15C670}" type="presParOf" srcId="{38A5292D-FECC-4660-BF3F-38842117F96D}" destId="{DF90BE2E-B13E-4954-BDAC-C5F6F1895AA1}" srcOrd="10" destOrd="0" presId="urn:microsoft.com/office/officeart/2005/8/layout/vProcess5"/>
    <dgm:cxn modelId="{8B231CB9-CBDE-4C0A-B32F-0DFCA3EFEE73}" type="presParOf" srcId="{38A5292D-FECC-4660-BF3F-38842117F96D}" destId="{E527BE55-6C54-4640-8990-4E5F0D6CFD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45A4-A4E7-48F8-8375-B2A146962124}">
      <dsp:nvSpPr>
        <dsp:cNvPr id="0" name=""/>
        <dsp:cNvSpPr/>
      </dsp:nvSpPr>
      <dsp:spPr>
        <a:xfrm>
          <a:off x="736" y="192950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Collection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Retrieve mission data from the SpaceX API and external sources using Python scripts.</a:t>
          </a:r>
        </a:p>
      </dsp:txBody>
      <dsp:txXfrm>
        <a:off x="736" y="192950"/>
        <a:ext cx="2871916" cy="2047084"/>
      </dsp:txXfrm>
    </dsp:sp>
    <dsp:sp modelId="{39D1F4EC-33C4-4019-9B7B-D3B22449B6F7}">
      <dsp:nvSpPr>
        <dsp:cNvPr id="0" name=""/>
        <dsp:cNvSpPr/>
      </dsp:nvSpPr>
      <dsp:spPr>
        <a:xfrm>
          <a:off x="3159844" y="192950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Cleaning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Standardize formats, remove disparities, and handle missing values.</a:t>
          </a:r>
        </a:p>
      </dsp:txBody>
      <dsp:txXfrm>
        <a:off x="3159844" y="192950"/>
        <a:ext cx="2871916" cy="2047084"/>
      </dsp:txXfrm>
    </dsp:sp>
    <dsp:sp modelId="{2AF5D404-E67D-4BBF-8112-DCE297322586}">
      <dsp:nvSpPr>
        <dsp:cNvPr id="0" name=""/>
        <dsp:cNvSpPr/>
      </dsp:nvSpPr>
      <dsp:spPr>
        <a:xfrm>
          <a:off x="736" y="2527227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Label Engineering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Create target variable indicating first-stage landing success.</a:t>
          </a:r>
        </a:p>
      </dsp:txBody>
      <dsp:txXfrm>
        <a:off x="736" y="2527227"/>
        <a:ext cx="2871916" cy="2047084"/>
      </dsp:txXfrm>
    </dsp:sp>
    <dsp:sp modelId="{6B8D12A2-592E-4BD3-9EB5-5AC8C7DC4255}">
      <dsp:nvSpPr>
        <dsp:cNvPr id="0" name=""/>
        <dsp:cNvSpPr/>
      </dsp:nvSpPr>
      <dsp:spPr>
        <a:xfrm>
          <a:off x="3159844" y="2527227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Data Wrangling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Explore and transform data to identify key features for model training</a:t>
          </a:r>
        </a:p>
      </dsp:txBody>
      <dsp:txXfrm>
        <a:off x="3159844" y="2527227"/>
        <a:ext cx="2871916" cy="2047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645A4-A4E7-48F8-8375-B2A146962124}">
      <dsp:nvSpPr>
        <dsp:cNvPr id="0" name=""/>
        <dsp:cNvSpPr/>
      </dsp:nvSpPr>
      <dsp:spPr>
        <a:xfrm>
          <a:off x="736" y="192950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EDA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SQL and Python visualizations highlight trends by site, payload, and orbit.</a:t>
          </a:r>
        </a:p>
      </dsp:txBody>
      <dsp:txXfrm>
        <a:off x="736" y="192950"/>
        <a:ext cx="2871916" cy="2047084"/>
      </dsp:txXfrm>
    </dsp:sp>
    <dsp:sp modelId="{39D1F4EC-33C4-4019-9B7B-D3B22449B6F7}">
      <dsp:nvSpPr>
        <dsp:cNvPr id="0" name=""/>
        <dsp:cNvSpPr/>
      </dsp:nvSpPr>
      <dsp:spPr>
        <a:xfrm>
          <a:off x="3159844" y="192950"/>
          <a:ext cx="2871916" cy="2047084"/>
        </a:xfrm>
        <a:prstGeom prst="rect">
          <a:avLst/>
        </a:prstGeom>
        <a:solidFill>
          <a:srgbClr val="6C4DEA">
            <a:shade val="50000"/>
            <a:hueOff val="-280535"/>
            <a:satOff val="19914"/>
            <a:lumOff val="39952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Geospatial Analysis</a:t>
          </a:r>
        </a:p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Maps and clustering uncover spatial patterns in launch outcomes.</a:t>
          </a:r>
        </a:p>
      </dsp:txBody>
      <dsp:txXfrm>
        <a:off x="3159844" y="192950"/>
        <a:ext cx="2871916" cy="2047084"/>
      </dsp:txXfrm>
    </dsp:sp>
    <dsp:sp modelId="{2AF5D404-E67D-4BBF-8112-DCE297322586}">
      <dsp:nvSpPr>
        <dsp:cNvPr id="0" name=""/>
        <dsp:cNvSpPr/>
      </dsp:nvSpPr>
      <dsp:spPr>
        <a:xfrm>
          <a:off x="736" y="2527227"/>
          <a:ext cx="2871916" cy="2047084"/>
        </a:xfrm>
        <a:prstGeom prst="rect">
          <a:avLst/>
        </a:prstGeom>
        <a:solidFill>
          <a:schemeClr val="accent1">
            <a:shade val="50000"/>
            <a:hueOff val="-280535"/>
            <a:satOff val="19914"/>
            <a:lumOff val="399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Interactive Dashboard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Enables dynamic analysis of success factors.</a:t>
          </a:r>
        </a:p>
      </dsp:txBody>
      <dsp:txXfrm>
        <a:off x="736" y="2527227"/>
        <a:ext cx="2871916" cy="2047084"/>
      </dsp:txXfrm>
    </dsp:sp>
    <dsp:sp modelId="{6B8D12A2-592E-4BD3-9EB5-5AC8C7DC4255}">
      <dsp:nvSpPr>
        <dsp:cNvPr id="0" name=""/>
        <dsp:cNvSpPr/>
      </dsp:nvSpPr>
      <dsp:spPr>
        <a:xfrm>
          <a:off x="3159844" y="2527227"/>
          <a:ext cx="2871916" cy="2047084"/>
        </a:xfrm>
        <a:prstGeom prst="rect">
          <a:avLst/>
        </a:prstGeom>
        <a:solidFill>
          <a:srgbClr val="B5AB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Landing Prediction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Four ML models trained to predict landing success from mission data.</a:t>
          </a:r>
        </a:p>
      </dsp:txBody>
      <dsp:txXfrm>
        <a:off x="3159844" y="2527227"/>
        <a:ext cx="2871916" cy="2047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E2D33-8475-425C-B6EA-F87640472BD8}">
      <dsp:nvSpPr>
        <dsp:cNvPr id="0" name=""/>
        <dsp:cNvSpPr/>
      </dsp:nvSpPr>
      <dsp:spPr>
        <a:xfrm>
          <a:off x="0" y="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120927"/>
            <a:satOff val="5570"/>
            <a:lumOff val="11740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811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Load Dataset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import main datasets</a:t>
          </a:r>
        </a:p>
      </dsp:txBody>
      <dsp:txXfrm>
        <a:off x="26431" y="26431"/>
        <a:ext cx="7205703" cy="849544"/>
      </dsp:txXfrm>
    </dsp:sp>
    <dsp:sp modelId="{F36CE050-88C4-4BCB-9475-95714227D5AB}">
      <dsp:nvSpPr>
        <dsp:cNvPr id="0" name=""/>
        <dsp:cNvSpPr/>
      </dsp:nvSpPr>
      <dsp:spPr>
        <a:xfrm>
          <a:off x="691416" y="106648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181391"/>
            <a:satOff val="8355"/>
            <a:lumOff val="1760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Target Selection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identify and extract the variable to predict</a:t>
          </a:r>
        </a:p>
      </dsp:txBody>
      <dsp:txXfrm>
        <a:off x="717847" y="1092911"/>
        <a:ext cx="6924881" cy="849544"/>
      </dsp:txXfrm>
    </dsp:sp>
    <dsp:sp modelId="{F2A14709-DEDF-4557-9663-D77E41B2A818}">
      <dsp:nvSpPr>
        <dsp:cNvPr id="0" name=""/>
        <dsp:cNvSpPr/>
      </dsp:nvSpPr>
      <dsp:spPr>
        <a:xfrm>
          <a:off x="1372514" y="2132960"/>
          <a:ext cx="8255724" cy="902406"/>
        </a:xfrm>
        <a:prstGeom prst="roundRect">
          <a:avLst>
            <a:gd name="adj" fmla="val 10000"/>
          </a:avLst>
        </a:prstGeom>
        <a:solidFill>
          <a:srgbClr val="6C4DEA">
            <a:shade val="80000"/>
            <a:hueOff val="-241855"/>
            <a:satOff val="11140"/>
            <a:lumOff val="23479"/>
            <a:alphaOff val="0"/>
          </a:srgbClr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Feature Scaling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normalize features using standardization </a:t>
          </a:r>
        </a:p>
      </dsp:txBody>
      <dsp:txXfrm>
        <a:off x="1398945" y="2159391"/>
        <a:ext cx="6935201" cy="849544"/>
      </dsp:txXfrm>
    </dsp:sp>
    <dsp:sp modelId="{2998F965-8614-455A-B6C1-558B72CEF2FB}">
      <dsp:nvSpPr>
        <dsp:cNvPr id="0" name=""/>
        <dsp:cNvSpPr/>
      </dsp:nvSpPr>
      <dsp:spPr>
        <a:xfrm>
          <a:off x="2063931" y="3199440"/>
          <a:ext cx="8255724" cy="902406"/>
        </a:xfrm>
        <a:prstGeom prst="roundRect">
          <a:avLst>
            <a:gd name="adj" fmla="val 10000"/>
          </a:avLst>
        </a:prstGeom>
        <a:solidFill>
          <a:srgbClr val="C8C0F6"/>
        </a:solidFill>
        <a:ln w="12700" cap="flat" cmpd="sng" algn="ctr">
          <a:solidFill>
            <a:srgbClr val="5252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Train-Test Split</a:t>
          </a:r>
          <a:r>
            <a:rPr lang="en-US" sz="2000" kern="1200" noProof="0" dirty="0">
              <a:solidFill>
                <a:srgbClr val="525252"/>
              </a:solidFill>
              <a:latin typeface="IBM Plex Sans"/>
              <a:ea typeface="+mn-ea"/>
              <a:cs typeface="+mn-cs"/>
            </a:rPr>
            <a:t>: divide data into training (80%) and test subsets (20%)</a:t>
          </a:r>
        </a:p>
      </dsp:txBody>
      <dsp:txXfrm>
        <a:off x="2090362" y="3225871"/>
        <a:ext cx="6924881" cy="849544"/>
      </dsp:txXfrm>
    </dsp:sp>
    <dsp:sp modelId="{524EBD32-F39E-4315-89E1-56E9729A61C5}">
      <dsp:nvSpPr>
        <dsp:cNvPr id="0" name=""/>
        <dsp:cNvSpPr/>
      </dsp:nvSpPr>
      <dsp:spPr>
        <a:xfrm>
          <a:off x="7669160" y="69116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7801137" y="691161"/>
        <a:ext cx="322610" cy="441389"/>
      </dsp:txXfrm>
    </dsp:sp>
    <dsp:sp modelId="{E140D0CA-CDCD-4DF6-947C-7B5E4C590044}">
      <dsp:nvSpPr>
        <dsp:cNvPr id="0" name=""/>
        <dsp:cNvSpPr/>
      </dsp:nvSpPr>
      <dsp:spPr>
        <a:xfrm>
          <a:off x="8360577" y="175764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8492554" y="1757641"/>
        <a:ext cx="322610" cy="441389"/>
      </dsp:txXfrm>
    </dsp:sp>
    <dsp:sp modelId="{10F68D2E-C4D2-4CFD-AB43-A90A11A7B42A}">
      <dsp:nvSpPr>
        <dsp:cNvPr id="0" name=""/>
        <dsp:cNvSpPr/>
      </dsp:nvSpPr>
      <dsp:spPr>
        <a:xfrm>
          <a:off x="9041674" y="2824121"/>
          <a:ext cx="586564" cy="5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noProof="0" dirty="0"/>
        </a:p>
      </dsp:txBody>
      <dsp:txXfrm>
        <a:off x="9173651" y="2824121"/>
        <a:ext cx="322610" cy="441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26E7-3CB0-E9DE-4F47-96ECCD75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188505-8DA2-83D0-8D5C-BFD1A2A33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7BFBF9-0181-6879-0C6B-8AB8422BF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946A1C-2FCB-908F-3EE2-5EC1EBC15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5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C63-27CE-C47D-874E-87543B623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18B51A-931D-7322-4268-94B6A10CC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A632A3-D575-8FF5-628F-228FBE3A6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9C5846-08E1-9A28-8832-4094B0A27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8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49B1-311C-806A-10FB-D463C0E8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765641-1746-5112-7B3E-91251FDE3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2E03FE-A38A-2DB1-8493-5ED46DCFB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E6D88-366B-26C6-88AA-B2ECF3C56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1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C6FBC-6EA4-4E41-08BA-5CC3F5FEA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E653CE9-6293-1A42-F028-7DE32EAC1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7F47A0-B289-62D4-63FB-E3968B96E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3F353B-667A-C5F7-B01F-3664C5C8C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5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B9AD-F8EC-5646-5CAA-7F4BF6C0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FDD37B-F04E-5D69-A742-DFCCEDEC1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7F1BAD-866F-DC34-7495-1FB1354AF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E35A82-0A9B-FD5D-0CEB-22C82F9C8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6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1868-5E03-E3FE-403B-7BFABD0B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574086-0033-1885-6149-900B908BF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7433F2-9BD6-0CA7-2618-C048F4B40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85D801-49A2-7866-F2FF-A92150F5D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0400-6810-78A7-2382-4B35E79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88C25D-60DB-8433-A361-FC2628F2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092E33-1BDA-4146-CDCA-BD987CF2B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868EBC-7552-570D-387F-D597241CC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9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3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8450-447A-AC66-6B03-9E27A5D5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564D65-F512-03D8-6FF1-B2AB4B1DF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22C16C-28BE-FE70-CAE8-F8D2C31A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A73C73-CE9B-E058-5B3E-220B79718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1ABC-C4CD-36EC-2EA5-46067CC9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9A32A6-3120-0FDF-9A75-087DD62B2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94A728-6F3F-CC0A-B3B8-39B01E8CB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F5C4F0-FE46-0F99-9D9E-B048D8E2B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4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EDE5-4365-61D4-8DB0-2F13345B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B6F0C3-638F-D2CF-DA7A-7083EF93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11088D-5E25-C573-AD35-BEECBF25B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6C025-5D8F-3FD7-06D3-02649C57A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3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E9947-0B53-5568-0D29-08C0DA5B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066CE3-2643-38AD-8D73-88F43BFA2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3FA2D4-08B3-17E6-F9DC-BE785C808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5C5D01-0E4F-D950-3DFF-F85B711E5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6541-7763-47F5-ED51-65FFCA6A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9E548C-B5C3-5E55-3102-27BF849DE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9CE4A9-9181-D415-9702-09AAC2C2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9CD195-2702-A876-BDB3-2ACBAE9C3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58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B122E-1CD0-3A4E-E573-9B3F9118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AE2631-942F-C6D3-AAF7-E175E7EF6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FD360F-58BF-F447-229F-DCF8A3354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24102E-8788-B5A8-A66A-C8B2A272F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F867-0D3A-8C14-F4DF-B18BBB34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676F03-9FC8-BA00-C18B-955F2B0D1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F41F60-93AE-6ECA-18C8-B9CBF1D56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8823AA-D587-DC81-CA9D-175FB15CB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7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1.xml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10" Type="http://schemas.openxmlformats.org/officeDocument/2006/relationships/image" Target="../media/image9.jpeg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137863B-CDE5-DFE3-6E0A-DCBDB7228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8" b="80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C61CE1-2DE0-C600-4FF0-F4BDCC12E5E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7523" y="1573209"/>
            <a:ext cx="5781677" cy="1217159"/>
          </a:xfrm>
          <a:noFill/>
        </p:spPr>
        <p:txBody>
          <a:bodyPr>
            <a:normAutofit/>
          </a:bodyPr>
          <a:lstStyle/>
          <a:p>
            <a:r>
              <a:rPr lang="en-US" sz="3600" noProof="0" dirty="0">
                <a:solidFill>
                  <a:srgbClr val="ED8428"/>
                </a:solidFill>
              </a:rPr>
              <a:t>Data Science and Machine Learning Capstone Project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BC2FF768-9934-DA46-7D57-A5F7B237AAAB}"/>
              </a:ext>
            </a:extLst>
          </p:cNvPr>
          <p:cNvSpPr txBox="1">
            <a:spLocks/>
          </p:cNvSpPr>
          <p:nvPr/>
        </p:nvSpPr>
        <p:spPr>
          <a:xfrm>
            <a:off x="517523" y="2776934"/>
            <a:ext cx="5955848" cy="477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/>
              <a:t>Predicting Falcon 9 First Stage Landing Success</a:t>
            </a:r>
          </a:p>
        </p:txBody>
      </p:sp>
      <p:sp>
        <p:nvSpPr>
          <p:cNvPr id="3" name="Subtítulo 5">
            <a:extLst>
              <a:ext uri="{FF2B5EF4-FFF2-40B4-BE49-F238E27FC236}">
                <a16:creationId xmlns:a16="http://schemas.microsoft.com/office/drawing/2014/main" id="{0949DCD6-3F6E-1C3F-19BE-BF4F000B4AC6}"/>
              </a:ext>
            </a:extLst>
          </p:cNvPr>
          <p:cNvSpPr txBox="1">
            <a:spLocks/>
          </p:cNvSpPr>
          <p:nvPr/>
        </p:nvSpPr>
        <p:spPr>
          <a:xfrm>
            <a:off x="517523" y="3254830"/>
            <a:ext cx="5955848" cy="477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/>
              <a:t>Author: Sergio González Pellejero</a:t>
            </a:r>
          </a:p>
        </p:txBody>
      </p:sp>
    </p:spTree>
    <p:extLst>
      <p:ext uri="{BB962C8B-B14F-4D97-AF65-F5344CB8AC3E}">
        <p14:creationId xmlns:p14="http://schemas.microsoft.com/office/powerpoint/2010/main" val="128116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4FC2-1EFE-3FDA-E1CC-2B46D710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7427-E517-AC13-966E-9F8D66A9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87742"/>
            <a:ext cx="7048500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RESULTS</a:t>
            </a:r>
          </a:p>
        </p:txBody>
      </p:sp>
      <p:pic>
        <p:nvPicPr>
          <p:cNvPr id="1026" name="Picture 2" descr="SpaceX pulls off first successful mid-ocean rocket landing | PBS News  Weekend">
            <a:extLst>
              <a:ext uri="{FF2B5EF4-FFF2-40B4-BE49-F238E27FC236}">
                <a16:creationId xmlns:a16="http://schemas.microsoft.com/office/drawing/2014/main" id="{5B488EC8-0B44-F9B3-AF02-C67C589FA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r="24383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9B964E-50DC-D132-BBBD-827D1D4BC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979970"/>
              </p:ext>
            </p:extLst>
          </p:nvPr>
        </p:nvGraphicFramePr>
        <p:xfrm>
          <a:off x="5259617" y="1565000"/>
          <a:ext cx="6032497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8955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D635-539E-B01A-13EA-AFA0795DB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8017EBC-B9DD-94CA-FCF9-7D8CA545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2756"/>
            <a:ext cx="1052648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 Using SQL: Launch Sites, Payloads &amp; Outcomes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E6A05A-F181-2158-C37F-4228199A7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Launch Sites &amp; Payload Analysis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9AC296D-D926-99B8-1083-5B63B3BAB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825623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Landing Outcomes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0C43CE-2C01-2D74-7ECA-088F2DCA2DEF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Unique launch sites: </a:t>
            </a:r>
            <a:r>
              <a:rPr lang="en-US" sz="2200" b="1" noProof="0" dirty="0">
                <a:solidFill>
                  <a:schemeClr val="tx1"/>
                </a:solidFill>
              </a:rPr>
              <a:t>4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Launches from KSC LC-39A : </a:t>
            </a:r>
            <a:r>
              <a:rPr lang="en-US" sz="2200" b="1" noProof="0" dirty="0">
                <a:solidFill>
                  <a:schemeClr val="tx1"/>
                </a:solidFill>
              </a:rPr>
              <a:t>5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Total payload by NASA (CRS): </a:t>
            </a:r>
            <a:r>
              <a:rPr lang="en-US" sz="2200" b="1" noProof="0" dirty="0">
                <a:solidFill>
                  <a:schemeClr val="tx1"/>
                </a:solidFill>
              </a:rPr>
              <a:t>45596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Avg. payload (F9 v1.1): </a:t>
            </a:r>
            <a:r>
              <a:rPr lang="en-US" sz="2200" b="1" noProof="0" dirty="0">
                <a:solidFill>
                  <a:schemeClr val="tx1"/>
                </a:solidFill>
              </a:rPr>
              <a:t>2928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Max payload: </a:t>
            </a:r>
            <a:r>
              <a:rPr lang="en-US" sz="2200" b="1" noProof="0" dirty="0">
                <a:solidFill>
                  <a:schemeClr val="tx1"/>
                </a:solidFill>
              </a:rPr>
              <a:t>15600</a:t>
            </a:r>
            <a:r>
              <a:rPr lang="en-US" sz="2200" noProof="0" dirty="0">
                <a:solidFill>
                  <a:schemeClr val="tx1"/>
                </a:solidFill>
              </a:rPr>
              <a:t> </a:t>
            </a:r>
            <a:r>
              <a:rPr lang="en-US" sz="2200" b="1" noProof="0" dirty="0">
                <a:solidFill>
                  <a:schemeClr val="tx1"/>
                </a:solidFill>
              </a:rPr>
              <a:t>kg</a:t>
            </a:r>
            <a:r>
              <a:rPr lang="en-US" sz="2200" noProof="0" dirty="0">
                <a:solidFill>
                  <a:schemeClr val="tx1"/>
                </a:solidFill>
              </a:rPr>
              <a:t> (12 F9 B5 versions)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6E5C51-A3C8-9B12-E35F-3495D700D3D0}"/>
              </a:ext>
            </a:extLst>
          </p:cNvPr>
          <p:cNvSpPr txBox="1">
            <a:spLocks/>
          </p:cNvSpPr>
          <p:nvPr/>
        </p:nvSpPr>
        <p:spPr>
          <a:xfrm>
            <a:off x="6340940" y="24251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Successful landings: </a:t>
            </a:r>
            <a:r>
              <a:rPr lang="en-US" sz="2200" b="1" noProof="0" dirty="0">
                <a:solidFill>
                  <a:schemeClr val="tx1"/>
                </a:solidFill>
              </a:rPr>
              <a:t>61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Failed/other landings: </a:t>
            </a:r>
            <a:r>
              <a:rPr lang="en-US" sz="2200" b="1" noProof="0" dirty="0">
                <a:solidFill>
                  <a:schemeClr val="tx1"/>
                </a:solidFill>
              </a:rPr>
              <a:t>40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drone ship landing: </a:t>
            </a:r>
            <a:r>
              <a:rPr lang="en-US" sz="2200" b="1" noProof="0" dirty="0">
                <a:solidFill>
                  <a:schemeClr val="tx1"/>
                </a:solidFill>
              </a:rPr>
              <a:t>2016-04-08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Ground pad landings (4000–6000 kg): </a:t>
            </a:r>
            <a:r>
              <a:rPr lang="en-US" sz="2200" b="1" noProof="0" dirty="0">
                <a:solidFill>
                  <a:schemeClr val="tx1"/>
                </a:solidFill>
              </a:rPr>
              <a:t>3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Ranked landing outcomes: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FA6F4102-9A55-E0AF-47E8-246F3EB9D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65501"/>
              </p:ext>
            </p:extLst>
          </p:nvPr>
        </p:nvGraphicFramePr>
        <p:xfrm>
          <a:off x="7117041" y="4609244"/>
          <a:ext cx="3775937" cy="2016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94162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681775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No attempt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21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Success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14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Success (ground pad)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9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Controlled (ocean)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5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Failure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5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Failure (parachute)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Uncontrolled (ocean)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noProof="0" dirty="0">
                          <a:effectLst/>
                        </a:rPr>
                        <a:t>Precluded (drone ship)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noProof="0" dirty="0">
                          <a:effectLst/>
                        </a:rPr>
                        <a:t>1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8659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46FE-5425-01EA-04E5-69CFD0D8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D1CAF7-309F-0700-A4D3-2927A17B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7C62AF-1AC4-3251-080F-CAC057369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Flight Number vs Payload Mass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45E9A7E-0D63-A630-F091-E234293F4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7351" y="1534546"/>
            <a:ext cx="5328140" cy="501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0" dirty="0"/>
              <a:t>Flight Number vs Launch Site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93825E-F25F-9102-5A98-5A335A72CC48}"/>
              </a:ext>
            </a:extLst>
          </p:cNvPr>
          <p:cNvSpPr txBox="1">
            <a:spLocks/>
          </p:cNvSpPr>
          <p:nvPr/>
        </p:nvSpPr>
        <p:spPr>
          <a:xfrm>
            <a:off x="734608" y="2076001"/>
            <a:ext cx="5328140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 increases with flight number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max payload (~15600 kg) at flight 69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 success rate for payloads </a:t>
            </a:r>
            <a:r>
              <a:rPr lang="en-US" sz="22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≥ </a:t>
            </a:r>
            <a:r>
              <a:rPr lang="en-US" sz="2200" noProof="0" dirty="0">
                <a:solidFill>
                  <a:schemeClr val="tx1"/>
                </a:solidFill>
              </a:rPr>
              <a:t>10000 kg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7666DC-96E8-5502-67DD-18D297BDAE7D}"/>
              </a:ext>
            </a:extLst>
          </p:cNvPr>
          <p:cNvSpPr txBox="1">
            <a:spLocks/>
          </p:cNvSpPr>
          <p:nvPr/>
        </p:nvSpPr>
        <p:spPr>
          <a:xfrm>
            <a:off x="6177350" y="2076000"/>
            <a:ext cx="5158307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improves with flight number at all sites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CCAFS SLC-40 dominates &lt;25 and &gt; 42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Last VAFB SLC-4E launch at flight 66</a:t>
            </a: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6" name="Imagen 5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C24B13D-452A-3411-BDBF-C4E8B7814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8" y="3686291"/>
            <a:ext cx="5335786" cy="2520000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9853E01-8A24-1B68-E59A-6CC73478B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96" y="3686291"/>
            <a:ext cx="5320743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642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4373F-4999-88B7-BEF9-40E73613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944DCE6-847D-E8B9-2724-F8F26E5D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82943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DC9DE-D5F7-E2B4-E057-6D2EF1FE3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68889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Payload Mass vs Launch Site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86E2F6-3C2B-95E7-9FFB-F874ED92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568888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Success Rate by Orbit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B7C06A-35BD-2C63-FA3B-6B61B3F105DE}"/>
              </a:ext>
            </a:extLst>
          </p:cNvPr>
          <p:cNvSpPr txBox="1">
            <a:spLocks/>
          </p:cNvSpPr>
          <p:nvPr/>
        </p:nvSpPr>
        <p:spPr>
          <a:xfrm>
            <a:off x="734608" y="211034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 success for payloads &gt; 9000 kg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No &gt;10000 kg launches at VAFB SLC 4E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Few launches in 8000–13000 kg range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B4DB6-2529-AE0B-9FF4-AA9D04EF7B5A}"/>
              </a:ext>
            </a:extLst>
          </p:cNvPr>
          <p:cNvSpPr txBox="1">
            <a:spLocks/>
          </p:cNvSpPr>
          <p:nvPr/>
        </p:nvSpPr>
        <p:spPr>
          <a:xfrm>
            <a:off x="6340940" y="211034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SO orbit: </a:t>
            </a:r>
            <a:r>
              <a:rPr lang="en-US" sz="2200" b="1" noProof="0" dirty="0">
                <a:solidFill>
                  <a:schemeClr val="tx1"/>
                </a:solidFill>
              </a:rPr>
              <a:t>0%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GTO, ISS, MEO, PO, LEO, VLEO: </a:t>
            </a:r>
            <a:r>
              <a:rPr lang="en-US" sz="2200" b="1" noProof="0" dirty="0">
                <a:solidFill>
                  <a:schemeClr val="tx1"/>
                </a:solidFill>
              </a:rPr>
              <a:t>50–100%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ES-L1, GEO, HEO, SSO: </a:t>
            </a:r>
            <a:r>
              <a:rPr lang="en-US" sz="2200" b="1" noProof="0" dirty="0">
                <a:solidFill>
                  <a:schemeClr val="tx1"/>
                </a:solidFill>
              </a:rPr>
              <a:t>100%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" name="Imagen 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9FAB276A-3337-AD6A-69A9-08E19D5D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8" y="3696028"/>
            <a:ext cx="5320743" cy="2520000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3DF90A0-70C5-E2AB-3288-613D319E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940" y="3696028"/>
            <a:ext cx="5287843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86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F096-DE3C-9992-997F-0BEAE03AB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8B9FD7-4A7C-B829-21E9-92507FD1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726206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3)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7D8C5-03E4-8AD7-412D-5FB63B176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616980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Flight Number vs Orbit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4D11508-4BD0-CA7A-DF14-1992EE618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616979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Payload Mass vs Orbit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64CB48-B3E6-D5F9-9544-DFB2208A2632}"/>
              </a:ext>
            </a:extLst>
          </p:cNvPr>
          <p:cNvSpPr txBox="1">
            <a:spLocks/>
          </p:cNvSpPr>
          <p:nvPr/>
        </p:nvSpPr>
        <p:spPr>
          <a:xfrm>
            <a:off x="734608" y="21584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In LEO, success improves with flight number, not evident in GTO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Early launches mostly to LEO, ISS, PO, GTO; VLEO appears after flight </a:t>
            </a:r>
            <a:r>
              <a:rPr lang="en-US" sz="22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2200" noProof="0" dirty="0">
                <a:solidFill>
                  <a:schemeClr val="tx1"/>
                </a:solidFill>
              </a:rPr>
              <a:t> 65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490F31-0DF4-7371-28BB-14CB4EB93017}"/>
              </a:ext>
            </a:extLst>
          </p:cNvPr>
          <p:cNvSpPr txBox="1">
            <a:spLocks/>
          </p:cNvSpPr>
          <p:nvPr/>
        </p:nvSpPr>
        <p:spPr>
          <a:xfrm>
            <a:off x="6340940" y="21584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Higher success rate for heavy payloads in Polar, LEO, and ISS orbits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GTO shows both outcomes, with no clear success pattern</a:t>
            </a:r>
          </a:p>
        </p:txBody>
      </p:sp>
      <p:pic>
        <p:nvPicPr>
          <p:cNvPr id="3" name="Imagen 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38638BEF-6D3F-DE67-BBB2-033E4103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8" y="3668297"/>
            <a:ext cx="5335587" cy="2520000"/>
          </a:xfrm>
          <a:prstGeom prst="rect">
            <a:avLst/>
          </a:prstGeom>
        </p:spPr>
      </p:pic>
      <p:pic>
        <p:nvPicPr>
          <p:cNvPr id="6" name="Imagen 5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AF21779-809A-C626-FAA7-D3C00459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86" y="3668297"/>
            <a:ext cx="5335586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81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5DC47-4F9F-F58B-F625-F0E417D0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A2D2DA-DB47-08EF-73CC-1B61D3E6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726206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Exploratory Data Analysis: Launch Performance &amp; Trends (Part 4)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C99FF-0532-50AD-7D2E-D3C94800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88405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Yearly Launch Success Trend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1AA0312-2847-8325-37B4-0FE619C90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58840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Feature Engineering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C441F3-118C-94CE-0572-D96231A59D37}"/>
              </a:ext>
            </a:extLst>
          </p:cNvPr>
          <p:cNvSpPr txBox="1">
            <a:spLocks/>
          </p:cNvSpPr>
          <p:nvPr/>
        </p:nvSpPr>
        <p:spPr>
          <a:xfrm>
            <a:off x="734608" y="2129859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launch occurred in 2010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First success recorded in 2014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 steadily increased from 2013 to 2020.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9FA43-141F-1A3D-FDE9-E0F1BA34A7B2}"/>
              </a:ext>
            </a:extLst>
          </p:cNvPr>
          <p:cNvSpPr txBox="1">
            <a:spLocks/>
          </p:cNvSpPr>
          <p:nvPr/>
        </p:nvSpPr>
        <p:spPr>
          <a:xfrm>
            <a:off x="6340941" y="2129858"/>
            <a:ext cx="4980202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Applied One-Hot Encoding to Orbit, LaunchSite, LandingPad, and Serial.</a:t>
            </a:r>
          </a:p>
          <a:p>
            <a:pPr algn="just"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Final dataset: 90 rows × 80 columns, all as float64</a:t>
            </a:r>
          </a:p>
          <a:p>
            <a:pPr algn="just"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F8BF683-2EB4-70DA-AA47-8D5E66E3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1" y="3705226"/>
            <a:ext cx="5328000" cy="25105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83476E-C9D3-EFE2-8DFE-EA0582C6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632"/>
          <a:stretch/>
        </p:blipFill>
        <p:spPr>
          <a:xfrm>
            <a:off x="6376966" y="3658815"/>
            <a:ext cx="4944177" cy="2333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91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5E0A-508B-49B2-0B68-C56EF830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FC5D93-26E2-8CF6-5AB6-913DE280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92614B-D607-7BE0-B301-DF4A9522A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588405"/>
            <a:ext cx="647899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 Geospatial Overview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4E95390-8A1A-723E-1E45-DAF907D6E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67"/>
          <a:stretch/>
        </p:blipFill>
        <p:spPr>
          <a:xfrm>
            <a:off x="734607" y="3290931"/>
            <a:ext cx="8153400" cy="29920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0B6F8A-C22D-5816-3CDD-F20E6A5AD7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3" r="18561"/>
          <a:stretch/>
        </p:blipFill>
        <p:spPr>
          <a:xfrm>
            <a:off x="9036558" y="3730829"/>
            <a:ext cx="2784612" cy="23329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D932DBD-AB64-67F4-2992-C167CCA2D65E}"/>
              </a:ext>
            </a:extLst>
          </p:cNvPr>
          <p:cNvSpPr/>
          <p:nvPr/>
        </p:nvSpPr>
        <p:spPr>
          <a:xfrm>
            <a:off x="8157757" y="5117727"/>
            <a:ext cx="488950" cy="35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5EA5F2E-E637-9A92-4A66-8DC34A8354AB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8646707" y="4897301"/>
            <a:ext cx="389851" cy="39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ocadillo: rectángulo 43">
            <a:extLst>
              <a:ext uri="{FF2B5EF4-FFF2-40B4-BE49-F238E27FC236}">
                <a16:creationId xmlns:a16="http://schemas.microsoft.com/office/drawing/2014/main" id="{DF91A0FE-962B-1EF7-BCC0-4ABA5094B473}"/>
              </a:ext>
            </a:extLst>
          </p:cNvPr>
          <p:cNvSpPr/>
          <p:nvPr/>
        </p:nvSpPr>
        <p:spPr>
          <a:xfrm>
            <a:off x="1068032" y="3433676"/>
            <a:ext cx="1133426" cy="294701"/>
          </a:xfrm>
          <a:prstGeom prst="wedgeRectCallout">
            <a:avLst>
              <a:gd name="adj1" fmla="val -55425"/>
              <a:gd name="adj2" fmla="val 84930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VAFB SLC-4E</a:t>
            </a:r>
          </a:p>
        </p:txBody>
      </p:sp>
      <p:sp>
        <p:nvSpPr>
          <p:cNvPr id="45" name="Bocadillo: rectángulo 44">
            <a:extLst>
              <a:ext uri="{FF2B5EF4-FFF2-40B4-BE49-F238E27FC236}">
                <a16:creationId xmlns:a16="http://schemas.microsoft.com/office/drawing/2014/main" id="{B90D3CCA-92D4-1191-DBBC-53063EAB81E2}"/>
              </a:ext>
            </a:extLst>
          </p:cNvPr>
          <p:cNvSpPr/>
          <p:nvPr/>
        </p:nvSpPr>
        <p:spPr>
          <a:xfrm>
            <a:off x="10327358" y="5505089"/>
            <a:ext cx="1133426" cy="294701"/>
          </a:xfrm>
          <a:prstGeom prst="wedgeRectCallout">
            <a:avLst>
              <a:gd name="adj1" fmla="val 41497"/>
              <a:gd name="adj2" fmla="val -201648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CCAFS LC-40</a:t>
            </a:r>
          </a:p>
        </p:txBody>
      </p:sp>
      <p:sp>
        <p:nvSpPr>
          <p:cNvPr id="46" name="Bocadillo: rectángulo 45">
            <a:extLst>
              <a:ext uri="{FF2B5EF4-FFF2-40B4-BE49-F238E27FC236}">
                <a16:creationId xmlns:a16="http://schemas.microsoft.com/office/drawing/2014/main" id="{3D8CAF33-D652-9824-CB9A-1F953EECA157}"/>
              </a:ext>
            </a:extLst>
          </p:cNvPr>
          <p:cNvSpPr/>
          <p:nvPr/>
        </p:nvSpPr>
        <p:spPr>
          <a:xfrm>
            <a:off x="10457580" y="4218172"/>
            <a:ext cx="1133426" cy="294701"/>
          </a:xfrm>
          <a:prstGeom prst="wedgeRectCallout">
            <a:avLst>
              <a:gd name="adj1" fmla="val 29733"/>
              <a:gd name="adj2" fmla="val 18404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CCAFS SLC-40</a:t>
            </a:r>
          </a:p>
        </p:txBody>
      </p:sp>
      <p:sp>
        <p:nvSpPr>
          <p:cNvPr id="47" name="Bocadillo: rectángulo 46">
            <a:extLst>
              <a:ext uri="{FF2B5EF4-FFF2-40B4-BE49-F238E27FC236}">
                <a16:creationId xmlns:a16="http://schemas.microsoft.com/office/drawing/2014/main" id="{1CBDEA13-13FA-1997-42E1-4CF94DAFB1AE}"/>
              </a:ext>
            </a:extLst>
          </p:cNvPr>
          <p:cNvSpPr/>
          <p:nvPr/>
        </p:nvSpPr>
        <p:spPr>
          <a:xfrm>
            <a:off x="9338368" y="3806840"/>
            <a:ext cx="1133426" cy="294701"/>
          </a:xfrm>
          <a:prstGeom prst="wedgeRectCallout">
            <a:avLst>
              <a:gd name="adj1" fmla="val -25732"/>
              <a:gd name="adj2" fmla="val 203440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/>
              <a:t>KSC LC-39A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06AF-4008-0987-6A82-B9D595DD81B1}"/>
              </a:ext>
            </a:extLst>
          </p:cNvPr>
          <p:cNvSpPr txBox="1">
            <a:spLocks/>
          </p:cNvSpPr>
          <p:nvPr/>
        </p:nvSpPr>
        <p:spPr>
          <a:xfrm>
            <a:off x="838200" y="2080412"/>
            <a:ext cx="10619193" cy="123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 sites are near the Equator at a global scale (28.5°–34.6° N), giving a rotational speed boost for fuel efficiency.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Sites are close to the coast, allowing safer launches over the ocean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36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697C3-4785-094E-A026-7E14C59F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C77178-AC61-1561-FF9E-2E99EA9FF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601935"/>
            <a:ext cx="580984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Success Rates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6A07D-7F77-4231-9583-57A3C03A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0" r="4279"/>
          <a:stretch/>
        </p:blipFill>
        <p:spPr>
          <a:xfrm>
            <a:off x="2225073" y="2582415"/>
            <a:ext cx="3595269" cy="36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731FB9-291A-4E3E-63F6-DFAF29D6C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450" y="2582415"/>
            <a:ext cx="3595269" cy="3600000"/>
          </a:xfrm>
          <a:prstGeom prst="rect">
            <a:avLst/>
          </a:prstGeom>
        </p:spPr>
      </p:pic>
      <p:sp>
        <p:nvSpPr>
          <p:cNvPr id="17" name="Bocadillo: rectángulo 16">
            <a:extLst>
              <a:ext uri="{FF2B5EF4-FFF2-40B4-BE49-F238E27FC236}">
                <a16:creationId xmlns:a16="http://schemas.microsoft.com/office/drawing/2014/main" id="{BFC88CB1-84BF-867D-DC27-E01C253B82FE}"/>
              </a:ext>
            </a:extLst>
          </p:cNvPr>
          <p:cNvSpPr/>
          <p:nvPr/>
        </p:nvSpPr>
        <p:spPr>
          <a:xfrm>
            <a:off x="1181099" y="3300183"/>
            <a:ext cx="720000" cy="720000"/>
          </a:xfrm>
          <a:prstGeom prst="wedgeRectCallout">
            <a:avLst>
              <a:gd name="adj1" fmla="val 324490"/>
              <a:gd name="adj2" fmla="val 10282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40%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70B549F-8D3A-09FB-EC59-6C2FC6FC5D8C}"/>
              </a:ext>
            </a:extLst>
          </p:cNvPr>
          <p:cNvSpPr txBox="1">
            <a:spLocks/>
          </p:cNvSpPr>
          <p:nvPr/>
        </p:nvSpPr>
        <p:spPr>
          <a:xfrm>
            <a:off x="2225073" y="2227826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VAFB SLC-4E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48340C3-D712-2AED-074A-568166051790}"/>
              </a:ext>
            </a:extLst>
          </p:cNvPr>
          <p:cNvSpPr txBox="1">
            <a:spLocks/>
          </p:cNvSpPr>
          <p:nvPr/>
        </p:nvSpPr>
        <p:spPr>
          <a:xfrm>
            <a:off x="6544450" y="2221762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KSC LC-39A</a:t>
            </a:r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</p:txBody>
      </p:sp>
      <p:sp>
        <p:nvSpPr>
          <p:cNvPr id="29" name="Bocadillo: rectángulo 28">
            <a:extLst>
              <a:ext uri="{FF2B5EF4-FFF2-40B4-BE49-F238E27FC236}">
                <a16:creationId xmlns:a16="http://schemas.microsoft.com/office/drawing/2014/main" id="{11CC0777-F2EA-E86A-3864-6D6021495DE8}"/>
              </a:ext>
            </a:extLst>
          </p:cNvPr>
          <p:cNvSpPr/>
          <p:nvPr/>
        </p:nvSpPr>
        <p:spPr>
          <a:xfrm>
            <a:off x="10474885" y="3300183"/>
            <a:ext cx="720000" cy="720000"/>
          </a:xfrm>
          <a:prstGeom prst="wedgeRectCallout">
            <a:avLst>
              <a:gd name="adj1" fmla="val -351079"/>
              <a:gd name="adj2" fmla="val 85188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77%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8F33C80-734A-0C4A-20CC-17DEC24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50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BC91-E9CB-AE97-C4BF-FAA8A99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D1052D-20B7-5CA6-56AB-ADC1C117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73" y="2576351"/>
            <a:ext cx="3565931" cy="3600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19052A5-18D4-94AB-7A2A-20ABF954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" r="2884"/>
          <a:stretch/>
        </p:blipFill>
        <p:spPr>
          <a:xfrm>
            <a:off x="6480989" y="2576351"/>
            <a:ext cx="3658730" cy="360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9BC660-C9CB-9553-9430-BEECE3CCE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8" y="1601935"/>
            <a:ext cx="6682191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Launch Sites Success Rates</a:t>
            </a:r>
          </a:p>
        </p:txBody>
      </p:sp>
      <p:sp>
        <p:nvSpPr>
          <p:cNvPr id="17" name="Bocadillo: rectángulo 16">
            <a:extLst>
              <a:ext uri="{FF2B5EF4-FFF2-40B4-BE49-F238E27FC236}">
                <a16:creationId xmlns:a16="http://schemas.microsoft.com/office/drawing/2014/main" id="{C2F5DE60-49C0-8D1B-DB1F-8C49E2E02039}"/>
              </a:ext>
            </a:extLst>
          </p:cNvPr>
          <p:cNvSpPr/>
          <p:nvPr/>
        </p:nvSpPr>
        <p:spPr>
          <a:xfrm>
            <a:off x="1181099" y="3300183"/>
            <a:ext cx="720000" cy="720000"/>
          </a:xfrm>
          <a:prstGeom prst="wedgeRectCallout">
            <a:avLst>
              <a:gd name="adj1" fmla="val 312143"/>
              <a:gd name="adj2" fmla="val 74605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27%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2515BA0-74DE-B2C9-BD6A-01E3DB6A9086}"/>
              </a:ext>
            </a:extLst>
          </p:cNvPr>
          <p:cNvSpPr txBox="1">
            <a:spLocks/>
          </p:cNvSpPr>
          <p:nvPr/>
        </p:nvSpPr>
        <p:spPr>
          <a:xfrm>
            <a:off x="2225073" y="2227826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CCAFS LC-40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1A494A1-0383-9773-C812-281E1111EFF6}"/>
              </a:ext>
            </a:extLst>
          </p:cNvPr>
          <p:cNvSpPr txBox="1">
            <a:spLocks/>
          </p:cNvSpPr>
          <p:nvPr/>
        </p:nvSpPr>
        <p:spPr>
          <a:xfrm>
            <a:off x="6544450" y="2221762"/>
            <a:ext cx="3595269" cy="354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b="1" noProof="0" dirty="0"/>
              <a:t>CCAFS SLC-40</a:t>
            </a:r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  <a:p>
            <a:pPr marL="0" indent="0" algn="ctr">
              <a:buFont typeface="Arial"/>
              <a:buNone/>
            </a:pPr>
            <a:endParaRPr lang="en-US" sz="2000" b="1" noProof="0" dirty="0"/>
          </a:p>
        </p:txBody>
      </p:sp>
      <p:sp>
        <p:nvSpPr>
          <p:cNvPr id="29" name="Bocadillo: rectángulo 28">
            <a:extLst>
              <a:ext uri="{FF2B5EF4-FFF2-40B4-BE49-F238E27FC236}">
                <a16:creationId xmlns:a16="http://schemas.microsoft.com/office/drawing/2014/main" id="{0990D389-E4A5-DE55-9681-AB67307C877E}"/>
              </a:ext>
            </a:extLst>
          </p:cNvPr>
          <p:cNvSpPr/>
          <p:nvPr/>
        </p:nvSpPr>
        <p:spPr>
          <a:xfrm>
            <a:off x="10469704" y="3300183"/>
            <a:ext cx="720000" cy="720000"/>
          </a:xfrm>
          <a:prstGeom prst="wedgeRectCallout">
            <a:avLst>
              <a:gd name="adj1" fmla="val -354607"/>
              <a:gd name="adj2" fmla="val 30507"/>
            </a:avLst>
          </a:prstGeom>
          <a:solidFill>
            <a:srgbClr val="C8C0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43%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27C27E-5098-2B9C-B4E0-A548EEC9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749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40B2-054B-7A3E-10AA-BA3DFBA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E1C2A3-426A-6C7C-7E93-F089EABF4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601935"/>
            <a:ext cx="5709734" cy="5019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noProof="0" dirty="0"/>
              <a:t>Proximity Analysis of Launch Sites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A55210-40C4-5B19-EC18-BEE700EA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544"/>
            <a:ext cx="10511971" cy="755616"/>
          </a:xfrm>
        </p:spPr>
        <p:txBody>
          <a:bodyPr>
            <a:normAutofit/>
          </a:bodyPr>
          <a:lstStyle/>
          <a:p>
            <a:r>
              <a:rPr lang="en-US" sz="3600" noProof="0" dirty="0"/>
              <a:t>Geospatial Visualizations: Launch Sites (Part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7EA8-05CB-16BE-A12A-509E8F0B67FA}"/>
              </a:ext>
            </a:extLst>
          </p:cNvPr>
          <p:cNvSpPr txBox="1">
            <a:spLocks/>
          </p:cNvSpPr>
          <p:nvPr/>
        </p:nvSpPr>
        <p:spPr>
          <a:xfrm>
            <a:off x="784589" y="2219987"/>
            <a:ext cx="5328140" cy="30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Usually close to highways for easy access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Near railways for transport and logistics of equipment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Located near the coastline to allow safe launches over water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Keep a safe distance from major cities to reduce risk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F2A928-C899-C28A-33C7-9A1A9605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44" b="6611"/>
          <a:stretch/>
        </p:blipFill>
        <p:spPr>
          <a:xfrm>
            <a:off x="6821813" y="1601935"/>
            <a:ext cx="3831846" cy="4238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21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C79264-7E04-A135-9158-F7EF333AC3D8}"/>
              </a:ext>
            </a:extLst>
          </p:cNvPr>
          <p:cNvSpPr txBox="1">
            <a:spLocks/>
          </p:cNvSpPr>
          <p:nvPr/>
        </p:nvSpPr>
        <p:spPr>
          <a:xfrm>
            <a:off x="5160896" y="268896"/>
            <a:ext cx="61892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 noProof="0" dirty="0"/>
              <a:t>OUTLINE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8" descr="SpaceX Will Make History with 60-Satellite Launch Tonight | Space">
            <a:extLst>
              <a:ext uri="{FF2B5EF4-FFF2-40B4-BE49-F238E27FC236}">
                <a16:creationId xmlns:a16="http://schemas.microsoft.com/office/drawing/2014/main" id="{23A993D0-FF4F-94EF-DD73-E89EB88D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9" r="23208"/>
          <a:stretch/>
        </p:blipFill>
        <p:spPr bwMode="auto">
          <a:xfrm>
            <a:off x="0" y="0"/>
            <a:ext cx="4871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542B441-7FC5-BD4C-0867-C68A51F543A4}"/>
              </a:ext>
            </a:extLst>
          </p:cNvPr>
          <p:cNvSpPr txBox="1">
            <a:spLocks/>
          </p:cNvSpPr>
          <p:nvPr/>
        </p:nvSpPr>
        <p:spPr>
          <a:xfrm>
            <a:off x="5081319" y="1517176"/>
            <a:ext cx="6268852" cy="5188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2200" noProof="0" dirty="0"/>
              <a:t>EXECUTIVE SUMMARY</a:t>
            </a:r>
          </a:p>
          <a:p>
            <a:pPr lvl="1">
              <a:lnSpc>
                <a:spcPct val="110000"/>
              </a:lnSpc>
              <a:buClr>
                <a:srgbClr val="BE95FF"/>
              </a:buClr>
              <a:buFont typeface="Arial" panose="020B0604020202020204" pitchFamily="34" charset="0"/>
              <a:buChar char="•"/>
            </a:pPr>
            <a:r>
              <a:rPr lang="en-US" sz="1900" noProof="0" dirty="0">
                <a:solidFill>
                  <a:schemeClr val="tx1"/>
                </a:solidFill>
              </a:rPr>
              <a:t>Key findings and insights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INTRODUCTION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Background and objectives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METHODOLOGY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Data collection, cleaning, and preparation</a:t>
            </a:r>
            <a:endParaRPr lang="en-US" sz="2000" noProof="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noProof="0" dirty="0"/>
              <a:t>RESULTS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Data analysis and model evaluation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DISCUSSION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Interpretation of results and model performance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CONCLUSION</a:t>
            </a:r>
            <a:endParaRPr lang="en-US" sz="2000" noProof="0" dirty="0"/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Key conclusions and insights gained</a:t>
            </a:r>
          </a:p>
          <a:p>
            <a:pPr>
              <a:lnSpc>
                <a:spcPct val="110000"/>
              </a:lnSpc>
            </a:pPr>
            <a:r>
              <a:rPr lang="en-US" sz="2200" noProof="0" dirty="0"/>
              <a:t>FUTURE DIRECTIONS</a:t>
            </a:r>
          </a:p>
          <a:p>
            <a:pPr lvl="1">
              <a:lnSpc>
                <a:spcPct val="110000"/>
              </a:lnSpc>
              <a:buClr>
                <a:srgbClr val="BE95FF"/>
              </a:buClr>
            </a:pPr>
            <a:r>
              <a:rPr lang="en-US" sz="1900" noProof="0" dirty="0">
                <a:solidFill>
                  <a:schemeClr val="tx1"/>
                </a:solidFill>
              </a:rPr>
              <a:t>Next steps and improvements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2107-613F-BC9E-8AC4-63AE544F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B48E-A4E5-9D17-F579-2748EC57C987}"/>
              </a:ext>
            </a:extLst>
          </p:cNvPr>
          <p:cNvSpPr txBox="1">
            <a:spLocks/>
          </p:cNvSpPr>
          <p:nvPr/>
        </p:nvSpPr>
        <p:spPr>
          <a:xfrm>
            <a:off x="784587" y="2008414"/>
            <a:ext cx="5993583" cy="402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KSC LC-39A leads in successful launches with 10 (</a:t>
            </a:r>
            <a:r>
              <a:rPr lang="en-US" sz="2200" b="1" noProof="0" dirty="0">
                <a:solidFill>
                  <a:schemeClr val="tx1"/>
                </a:solidFill>
              </a:rPr>
              <a:t>41.7%) </a:t>
            </a:r>
            <a:r>
              <a:rPr lang="en-US" sz="2200" noProof="0" dirty="0">
                <a:solidFill>
                  <a:schemeClr val="tx1"/>
                </a:solidFill>
              </a:rPr>
              <a:t>and highest success rate (</a:t>
            </a:r>
            <a:r>
              <a:rPr lang="en-US" sz="2200" b="1" noProof="0" dirty="0">
                <a:solidFill>
                  <a:schemeClr val="tx1"/>
                </a:solidFill>
              </a:rPr>
              <a:t>76.9%</a:t>
            </a:r>
            <a:r>
              <a:rPr lang="en-US" sz="2200" noProof="0" dirty="0">
                <a:solidFill>
                  <a:schemeClr val="tx1"/>
                </a:solidFill>
              </a:rPr>
              <a:t>)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Payloads between 1900-5300 kg show best success rates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Success rates by launch site: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CCAFS LC-40: 27%, 0% under 2000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VAFB SLC-4E: 40%, all successes at 475 and 9600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CCAFS SLC-40: 42.9%, better under 4000 kg</a:t>
            </a:r>
          </a:p>
          <a:p>
            <a:pPr lvl="1" algn="just">
              <a:buClr>
                <a:srgbClr val="8A3FFC"/>
              </a:buClr>
            </a:pPr>
            <a:r>
              <a:rPr lang="en-US" sz="1800" noProof="0" dirty="0">
                <a:solidFill>
                  <a:schemeClr val="tx1"/>
                </a:solidFill>
              </a:rPr>
              <a:t>KSC LC-39A: 76.9%, 100% under 5500 kg and 0% above</a:t>
            </a:r>
          </a:p>
          <a:p>
            <a:pPr algn="just"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Falcon 9 Booster FT has highest success rate</a:t>
            </a:r>
          </a:p>
          <a:p>
            <a:pPr algn="just"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9A6D6B-3B7B-A276-6494-F05DF81E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Interactive Dashboard: Exploring Launch Success Metrics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469C1E9-36C9-5C29-BDC9-1A1FA112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805" y="1459140"/>
            <a:ext cx="4111833" cy="519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23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F89A-45E6-37F4-9442-40262A9E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B55993-E12B-D42B-2A0C-CE378AF5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224403-FC8A-6BBD-0DC6-F10C30E17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Preparation &amp; Baseline Setup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3E27DCB-8BA5-C1B4-0E4D-DBC0F2487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619583"/>
              </p:ext>
            </p:extLst>
          </p:nvPr>
        </p:nvGraphicFramePr>
        <p:xfrm>
          <a:off x="914402" y="2123572"/>
          <a:ext cx="10319656" cy="410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2535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7FBD-4890-57EA-67EF-41C104FE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7B806B5-88B4-55FB-EAD9-778AFE15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BCE0D-D414-C2E7-DD88-27454304D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Logistic Regression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93ED1-43EB-A98A-B433-CD19C43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395557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Support Vector Machine (SVM)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62C38D-0228-C2CA-50FA-69C10DF0D068}"/>
              </a:ext>
            </a:extLst>
          </p:cNvPr>
          <p:cNvSpPr txBox="1">
            <a:spLocks/>
          </p:cNvSpPr>
          <p:nvPr/>
        </p:nvSpPr>
        <p:spPr>
          <a:xfrm>
            <a:off x="734608" y="2076001"/>
            <a:ext cx="10601048" cy="135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C=0.01, penalty='l2', solver='</a:t>
            </a:r>
            <a:r>
              <a:rPr lang="en-US" sz="2200" noProof="0" dirty="0" err="1">
                <a:solidFill>
                  <a:schemeClr val="tx1"/>
                </a:solidFill>
              </a:rPr>
              <a:t>lbfgs</a:t>
            </a:r>
            <a:r>
              <a:rPr lang="en-US" sz="2200" noProof="0" dirty="0">
                <a:solidFill>
                  <a:schemeClr val="tx1"/>
                </a:solidFill>
              </a:rPr>
              <a:t>’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84.6%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83.3%</a:t>
            </a:r>
          </a:p>
          <a:p>
            <a:pPr marL="0" indent="0">
              <a:buClr>
                <a:srgbClr val="8A3FFC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1439C-7000-9AC2-9921-477E9421FF33}"/>
              </a:ext>
            </a:extLst>
          </p:cNvPr>
          <p:cNvSpPr txBox="1">
            <a:spLocks/>
          </p:cNvSpPr>
          <p:nvPr/>
        </p:nvSpPr>
        <p:spPr>
          <a:xfrm>
            <a:off x="734608" y="4571132"/>
            <a:ext cx="10601048" cy="15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C=1.0, gamma=0.0316, kernel='sigmoid’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84.8%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83.3%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267DB5-34A7-6125-EA56-F6DEC967F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57" y="1464124"/>
            <a:ext cx="3021136" cy="252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951492-57B7-EB19-C3E7-17C61B2FB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457" y="4128736"/>
            <a:ext cx="3003782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2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37FE-C847-699F-2E60-3850A3CB5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8B060B-4885-8F7D-F14E-52AB26BB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497457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Landing Success Prediction: Model Evaluation (Part 3)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5D33A2-AD7A-D996-7F91-1C188F907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53454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Decision Tree Classifier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3D1764E-5FD4-3CE2-7230-B2FDD1DDF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4128317"/>
            <a:ext cx="10601048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K-Nearest Neighbors (KNN)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5E8908-785C-FE07-BC6B-D9DF3759B195}"/>
              </a:ext>
            </a:extLst>
          </p:cNvPr>
          <p:cNvSpPr txBox="1">
            <a:spLocks/>
          </p:cNvSpPr>
          <p:nvPr/>
        </p:nvSpPr>
        <p:spPr>
          <a:xfrm>
            <a:off x="734608" y="2076002"/>
            <a:ext cx="6783792" cy="190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criterion = 'entropy', splitter = 'best’, </a:t>
            </a:r>
            <a:r>
              <a:rPr lang="en-US" sz="2200" noProof="0" dirty="0" err="1">
                <a:solidFill>
                  <a:schemeClr val="tx1"/>
                </a:solidFill>
              </a:rPr>
              <a:t>max_depth</a:t>
            </a:r>
            <a:r>
              <a:rPr lang="en-US" sz="2200" noProof="0" dirty="0">
                <a:solidFill>
                  <a:schemeClr val="tx1"/>
                </a:solidFill>
              </a:rPr>
              <a:t> = 10, </a:t>
            </a:r>
            <a:r>
              <a:rPr lang="en-US" sz="2200" noProof="0" dirty="0" err="1">
                <a:solidFill>
                  <a:schemeClr val="tx1"/>
                </a:solidFill>
              </a:rPr>
              <a:t>max_features</a:t>
            </a:r>
            <a:r>
              <a:rPr lang="en-US" sz="2200" noProof="0" dirty="0">
                <a:solidFill>
                  <a:schemeClr val="tx1"/>
                </a:solidFill>
              </a:rPr>
              <a:t> = 'sqrt’, </a:t>
            </a:r>
            <a:r>
              <a:rPr lang="en-US" sz="2200" noProof="0" dirty="0" err="1">
                <a:solidFill>
                  <a:schemeClr val="tx1"/>
                </a:solidFill>
              </a:rPr>
              <a:t>min_samples_leaf</a:t>
            </a:r>
            <a:r>
              <a:rPr lang="en-US" sz="2200" noProof="0" dirty="0">
                <a:solidFill>
                  <a:schemeClr val="tx1"/>
                </a:solidFill>
              </a:rPr>
              <a:t> = 4, </a:t>
            </a:r>
            <a:r>
              <a:rPr lang="en-US" sz="2200" noProof="0" dirty="0" err="1">
                <a:solidFill>
                  <a:schemeClr val="tx1"/>
                </a:solidFill>
              </a:rPr>
              <a:t>min_samples_split</a:t>
            </a:r>
            <a:r>
              <a:rPr lang="en-US" sz="2200" noProof="0" dirty="0">
                <a:solidFill>
                  <a:schemeClr val="tx1"/>
                </a:solidFill>
              </a:rPr>
              <a:t> = 2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87,5%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77,8%</a:t>
            </a:r>
            <a:r>
              <a:rPr lang="en-US" sz="2200" noProof="0" dirty="0">
                <a:solidFill>
                  <a:schemeClr val="tx1"/>
                </a:solidFill>
              </a:rPr>
              <a:t> → ¡overfitting risk!</a:t>
            </a:r>
          </a:p>
          <a:p>
            <a:pPr marL="0" indent="0">
              <a:buClr>
                <a:srgbClr val="8A3FFC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225C0C-3038-CA5E-F056-98ED1284D271}"/>
              </a:ext>
            </a:extLst>
          </p:cNvPr>
          <p:cNvSpPr txBox="1">
            <a:spLocks/>
          </p:cNvSpPr>
          <p:nvPr/>
        </p:nvSpPr>
        <p:spPr>
          <a:xfrm>
            <a:off x="734608" y="4666382"/>
            <a:ext cx="10601048" cy="15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Best Params: </a:t>
            </a:r>
            <a:r>
              <a:rPr lang="en-US" sz="2200" noProof="0" dirty="0" err="1">
                <a:solidFill>
                  <a:schemeClr val="tx1"/>
                </a:solidFill>
              </a:rPr>
              <a:t>n_neighbors</a:t>
            </a:r>
            <a:r>
              <a:rPr lang="en-US" sz="2200" noProof="0" dirty="0">
                <a:solidFill>
                  <a:schemeClr val="tx1"/>
                </a:solidFill>
              </a:rPr>
              <a:t>=10, algorithm='auto', p=1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Cross-validation Accuracy: </a:t>
            </a:r>
            <a:r>
              <a:rPr lang="en-US" sz="2200" b="1" noProof="0" dirty="0">
                <a:solidFill>
                  <a:schemeClr val="tx1"/>
                </a:solidFill>
              </a:rPr>
              <a:t>84,8%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Test Accuracy: </a:t>
            </a:r>
            <a:r>
              <a:rPr lang="en-US" sz="2200" b="1" noProof="0" dirty="0">
                <a:solidFill>
                  <a:schemeClr val="tx1"/>
                </a:solidFill>
              </a:rPr>
              <a:t>83,3%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  <a:p>
            <a:pPr marL="0" indent="0">
              <a:buClr>
                <a:srgbClr val="FF7EB6"/>
              </a:buClr>
              <a:buNone/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055BB-2A3D-DECE-7232-5EFF1EA8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58" y="1479986"/>
            <a:ext cx="3018223" cy="25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293A05-1C8F-9654-3A1E-916AB3E5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457" y="4077112"/>
            <a:ext cx="2982711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07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FC154-FF5A-E188-9FE8-CE9FD1F9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E2476F-F393-0414-9002-72BCAF68FEC6}"/>
              </a:ext>
            </a:extLst>
          </p:cNvPr>
          <p:cNvSpPr txBox="1">
            <a:spLocks/>
          </p:cNvSpPr>
          <p:nvPr/>
        </p:nvSpPr>
        <p:spPr>
          <a:xfrm>
            <a:off x="5081319" y="1575482"/>
            <a:ext cx="6272480" cy="5111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KSC LC-39A stands out with both the highest number of successful launches and the highest success rate (76.9%).</a:t>
            </a:r>
          </a:p>
          <a:p>
            <a:pPr algn="just"/>
            <a:r>
              <a:rPr lang="en-US" sz="2000" noProof="0" dirty="0"/>
              <a:t>Payloads in the 1,900–5,300 kg range show the best landing success rates, which aligns with model insights.</a:t>
            </a:r>
          </a:p>
          <a:p>
            <a:pPr algn="just"/>
            <a:r>
              <a:rPr lang="en-US" sz="2000" noProof="0" dirty="0"/>
              <a:t>All four models yield similar test accuracy (</a:t>
            </a: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sz="2000" noProof="0" dirty="0"/>
              <a:t>83%), except for Decision Tree, which performs lower (77.8%).</a:t>
            </a:r>
          </a:p>
          <a:p>
            <a:pPr algn="just"/>
            <a:r>
              <a:rPr lang="en-US" sz="2000" noProof="0" dirty="0"/>
              <a:t>Despite tuning, all models produce 3 false positives on the test set.</a:t>
            </a:r>
          </a:p>
          <a:p>
            <a:pPr algn="just"/>
            <a:r>
              <a:rPr lang="en-US" sz="2000" noProof="0" dirty="0"/>
              <a:t>The Decision Tree is the only model to generate false negatives (missed landings), suggesting less generalization.</a:t>
            </a:r>
          </a:p>
          <a:p>
            <a:pPr algn="just"/>
            <a:r>
              <a:rPr lang="en-US" sz="2000" noProof="0" dirty="0"/>
              <a:t>Feature scaling and hyperparameter tuning proved essential for optimizing model performance.</a:t>
            </a:r>
          </a:p>
          <a:p>
            <a:pPr algn="just"/>
            <a:endParaRPr lang="en-US" sz="2000" noProof="0" dirty="0"/>
          </a:p>
        </p:txBody>
      </p:sp>
      <p:pic>
        <p:nvPicPr>
          <p:cNvPr id="16386" name="Picture 2" descr="SpaceX tracking camera captures epic video of Falcon 9 rocket landing |  Space">
            <a:extLst>
              <a:ext uri="{FF2B5EF4-FFF2-40B4-BE49-F238E27FC236}">
                <a16:creationId xmlns:a16="http://schemas.microsoft.com/office/drawing/2014/main" id="{1FCADB2C-01F9-662E-A51C-8A39DD8E0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25939"/>
          <a:stretch/>
        </p:blipFill>
        <p:spPr bwMode="auto">
          <a:xfrm>
            <a:off x="-2" y="0"/>
            <a:ext cx="4888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1D0BA8-E72B-2BAA-7B67-D9890A1D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642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A16F-6AB5-5C0B-5466-65B2A6AE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alcon 9 first-stage landing tests - Wikipedia">
            <a:extLst>
              <a:ext uri="{FF2B5EF4-FFF2-40B4-BE49-F238E27FC236}">
                <a16:creationId xmlns:a16="http://schemas.microsoft.com/office/drawing/2014/main" id="{2F8CB59B-C1F8-BFA8-7B92-CE66EB539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2" r="17108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978FF3-BC93-079A-1687-DD4786B8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42525-29A8-65E2-5475-024B9CB72433}"/>
              </a:ext>
            </a:extLst>
          </p:cNvPr>
          <p:cNvSpPr txBox="1">
            <a:spLocks/>
          </p:cNvSpPr>
          <p:nvPr/>
        </p:nvSpPr>
        <p:spPr>
          <a:xfrm>
            <a:off x="5081319" y="1576388"/>
            <a:ext cx="6272480" cy="528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Predictive modeling is a viable approach to estimate Falcon 9 first-stage landing outcomes.</a:t>
            </a:r>
          </a:p>
          <a:p>
            <a:pPr algn="just"/>
            <a:r>
              <a:rPr lang="en-US" sz="2000" noProof="0" dirty="0"/>
              <a:t>Among the tested classifiers, Logistic Regression, SVM, and KNN showed consistent and reliable performance.</a:t>
            </a:r>
          </a:p>
          <a:p>
            <a:pPr algn="just"/>
            <a:r>
              <a:rPr lang="en-US" sz="2000" noProof="0" dirty="0"/>
              <a:t>Features like Payload Mass, Launch Site and Booster Version appear influential in determining landing success.</a:t>
            </a:r>
          </a:p>
          <a:p>
            <a:pPr algn="just"/>
            <a:r>
              <a:rPr lang="en-US" sz="2000" noProof="0" dirty="0"/>
              <a:t>Certain operational conditions, such as launching from KSC LC-39A and medium payload ranges, are strongly linked to higher landing success.</a:t>
            </a:r>
          </a:p>
          <a:p>
            <a:pPr algn="just"/>
            <a:r>
              <a:rPr lang="en-US" sz="2000" noProof="0" dirty="0"/>
              <a:t>This analysis provides actionable insights to support mission planning and landing reliability in future launches.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37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BC75-0550-FE74-735A-4FC1CC85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paceX Falcon 9 rocket launches from Vandenberg SFB Sunday morning | KGET  17 News">
            <a:extLst>
              <a:ext uri="{FF2B5EF4-FFF2-40B4-BE49-F238E27FC236}">
                <a16:creationId xmlns:a16="http://schemas.microsoft.com/office/drawing/2014/main" id="{471C8956-59A2-2353-1990-4FB2D7B34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r="20244"/>
          <a:stretch/>
        </p:blipFill>
        <p:spPr bwMode="auto">
          <a:xfrm>
            <a:off x="0" y="0"/>
            <a:ext cx="4888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3C1ADF-5498-E1F1-D65A-CE8BFD34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07975"/>
            <a:ext cx="6199909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6993C-FB96-7D72-CFFA-22F388F97E4D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72480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Explore ensemble learning techniques (e.g., Random Forest, Gradient Boosting) for improved performance and robustness.</a:t>
            </a:r>
          </a:p>
          <a:p>
            <a:pPr algn="just"/>
            <a:r>
              <a:rPr lang="en-US" sz="2000" noProof="0" dirty="0"/>
              <a:t>Incorporate additional features (e.g., weather conditions, wind speed or launch trajectory) for greater model accuracy.</a:t>
            </a:r>
          </a:p>
          <a:p>
            <a:pPr algn="just"/>
            <a:r>
              <a:rPr lang="en-US" sz="2000" noProof="0" dirty="0"/>
              <a:t>Develop a probabilistic or regression-based model to estimate the likelihood of landing success rather than just a binary output.</a:t>
            </a:r>
          </a:p>
          <a:p>
            <a:pPr algn="just"/>
            <a:r>
              <a:rPr lang="en-US" sz="2000" noProof="0" dirty="0"/>
              <a:t>Deploy an interactive dashboard to dynamically simulate different scenarios with updated data.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49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94" y="304965"/>
            <a:ext cx="6189277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EXECUTIVE SUMMARY</a:t>
            </a:r>
          </a:p>
        </p:txBody>
      </p:sp>
      <p:pic>
        <p:nvPicPr>
          <p:cNvPr id="5" name="Picture 2" descr="Falcon 9 - Wikipedia, la enciclopedia libre">
            <a:extLst>
              <a:ext uri="{FF2B5EF4-FFF2-40B4-BE49-F238E27FC236}">
                <a16:creationId xmlns:a16="http://schemas.microsoft.com/office/drawing/2014/main" id="{E1940B95-5EC8-109A-9557-AA233056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17463"/>
            <a:ext cx="4888721" cy="68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C043-6F7F-27F8-8D84-C250627615B1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68852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This project explored SpaceX Falcon 9 missions to understand factors influencing first-stage landing success.</a:t>
            </a:r>
          </a:p>
          <a:p>
            <a:pPr algn="just">
              <a:tabLst>
                <a:tab pos="1524000" algn="l"/>
              </a:tabLst>
            </a:pPr>
            <a:r>
              <a:rPr lang="en-US" sz="2000" noProof="0" dirty="0"/>
              <a:t>Through exploratory data analysis and supervised machine learning, key patterns and predictive insights were identified.</a:t>
            </a:r>
          </a:p>
          <a:p>
            <a:pPr algn="just"/>
            <a:r>
              <a:rPr lang="en-US" sz="2000" noProof="0" dirty="0"/>
              <a:t>The most successful launch site was KSC LC-39A, and payloads in the 1900 - 5300 kg range obtained better landing success.</a:t>
            </a:r>
          </a:p>
          <a:p>
            <a:pPr algn="just"/>
            <a:r>
              <a:rPr lang="en-US" sz="2000" noProof="0" dirty="0"/>
              <a:t>Several classification models were built, tuned, and evaluated — achieving accuracies of around 83%.</a:t>
            </a:r>
          </a:p>
          <a:p>
            <a:pPr algn="just"/>
            <a:r>
              <a:rPr lang="en-US" sz="2000" noProof="0" dirty="0"/>
              <a:t>Findings can help SpaceX improve cost-efficiency and landing reliability in future missions.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6FB0-8465-86A8-332A-32CC35A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Rocket Report: Falcon 9 is back; Starship could be recovered off Australia  - Ars Technica">
            <a:extLst>
              <a:ext uri="{FF2B5EF4-FFF2-40B4-BE49-F238E27FC236}">
                <a16:creationId xmlns:a16="http://schemas.microsoft.com/office/drawing/2014/main" id="{ADB5CA4F-57B5-6E01-9B87-A9A5CACF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2" r="27317"/>
          <a:stretch/>
        </p:blipFill>
        <p:spPr bwMode="auto">
          <a:xfrm>
            <a:off x="1" y="0"/>
            <a:ext cx="48712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he Falcon 9 rocket may return to flight as soon as Tuesday night - Ars  Technica">
            <a:extLst>
              <a:ext uri="{FF2B5EF4-FFF2-40B4-BE49-F238E27FC236}">
                <a16:creationId xmlns:a16="http://schemas.microsoft.com/office/drawing/2014/main" id="{05462538-0C95-1CEA-7B76-ED5DECE8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0" r="31196"/>
          <a:stretch/>
        </p:blipFill>
        <p:spPr bwMode="auto">
          <a:xfrm>
            <a:off x="0" y="0"/>
            <a:ext cx="48887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B7DC8D-244C-F7EC-5F66-ACB99A7D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94" y="314325"/>
            <a:ext cx="6189277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D8AB99-4382-6167-8819-67DF3E3A0E75}"/>
              </a:ext>
            </a:extLst>
          </p:cNvPr>
          <p:cNvSpPr txBox="1">
            <a:spLocks/>
          </p:cNvSpPr>
          <p:nvPr/>
        </p:nvSpPr>
        <p:spPr>
          <a:xfrm>
            <a:off x="5081319" y="1633538"/>
            <a:ext cx="6268852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8A3FFC"/>
              </a:buClr>
              <a:buFont typeface="Arial"/>
              <a:buChar char="•"/>
              <a:defRPr sz="2400">
                <a:latin typeface="IBM Plex Mono Text" panose="020B0509050203000203" pitchFamily="49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rgbClr val="0070C0"/>
                </a:solidFill>
                <a:latin typeface="IBM Plex Mono Text" panose="020B0509050203000203" pitchFamily="49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rgbClr val="0070C0"/>
                </a:solidFill>
                <a:latin typeface="IBM Plex Mono Text" panose="020B0509050203000203" pitchFamily="49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rgbClr val="0070C0"/>
                </a:solidFill>
                <a:latin typeface="IBM Plex Mono Text" panose="020B0509050203000203" pitchFamily="49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just"/>
            <a:r>
              <a:rPr lang="en-US" sz="2000" noProof="0" dirty="0"/>
              <a:t>SpaceX aims to reduce launch costs by reusing rocket stages; predicting first-stage landings is crucial.</a:t>
            </a:r>
          </a:p>
          <a:p>
            <a:pPr algn="just"/>
            <a:r>
              <a:rPr lang="en-US" sz="2000" noProof="0" dirty="0"/>
              <a:t>This analysis combines historical mission data with machine learning to understand landing patterns.</a:t>
            </a:r>
          </a:p>
          <a:p>
            <a:pPr algn="just"/>
            <a:r>
              <a:rPr lang="en-US" sz="2000" noProof="0" dirty="0"/>
              <a:t>The main objective is to identify key factors and develop models that accurately predict the success of Falcon 9 first-stage landings.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8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8F53-6FC4-38D0-9585-2BA9BBCD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EA3A-579B-9751-7C62-4D1511F82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1" y="239437"/>
            <a:ext cx="7048500" cy="132556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METHODOLOGY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88D2E-0F2A-53EE-00AE-82BE0BB8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21" r="33602"/>
          <a:stretch/>
        </p:blipFill>
        <p:spPr>
          <a:xfrm>
            <a:off x="-1" y="0"/>
            <a:ext cx="4888721" cy="6858000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0CBB6FF-84BD-8451-DE01-DD959F47E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771052"/>
              </p:ext>
            </p:extLst>
          </p:nvPr>
        </p:nvGraphicFramePr>
        <p:xfrm>
          <a:off x="5259617" y="1565000"/>
          <a:ext cx="6032497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48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224B5-2D2F-DA90-2BB1-BACA1548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87AAB1-FA7E-290D-847F-F49082D0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85"/>
            <a:ext cx="10526486" cy="1127976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Collection: API Integration and Data Cleaning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9A7BF-14F7-FFCF-587E-D37C6A577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Collection &amp; Filtering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4EBDB29-B88B-72AA-777D-1DA8E5EFB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941" y="1825623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Data Cleaning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BBA7BD-DEE8-A156-0019-A22DD0FA7598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Raw dataset contains IDs for key features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Used API endpoints to enrich data with detailed info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Filtered dataset to include only Falcon 9 launches (excluded Falcon 1)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Filtered launches up to November 13, 2020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Reindexed Flight Numbers accordingly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8BCD58-FBDB-E98A-571D-2B471B7E9B05}"/>
              </a:ext>
            </a:extLst>
          </p:cNvPr>
          <p:cNvSpPr txBox="1">
            <a:spLocks/>
          </p:cNvSpPr>
          <p:nvPr/>
        </p:nvSpPr>
        <p:spPr>
          <a:xfrm>
            <a:off x="6340940" y="2425133"/>
            <a:ext cx="5328141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Removed entries with multiple cores or payloads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Extracted single values from lists in cores and payloads columns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Converted date_utc to proper date format</a:t>
            </a:r>
          </a:p>
          <a:p>
            <a:pPr>
              <a:buClr>
                <a:srgbClr val="FF7EB6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Replaced missing values in PayloadMass with mean value</a:t>
            </a:r>
          </a:p>
          <a:p>
            <a:pPr>
              <a:buClr>
                <a:srgbClr val="FF7EB6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04C1667-9B23-57E0-65D6-7F7C7675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739"/>
          <a:stretch/>
        </p:blipFill>
        <p:spPr>
          <a:xfrm>
            <a:off x="2206874" y="5343450"/>
            <a:ext cx="8964000" cy="1198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653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DEC02-1148-1908-037A-323482DC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9E9D4A-C9FC-6AC9-B813-D76904CE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140"/>
            <a:ext cx="10515600" cy="812021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Collection: Web Scraping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10E802-05AE-8377-A793-5359852D2C25}"/>
              </a:ext>
            </a:extLst>
          </p:cNvPr>
          <p:cNvSpPr txBox="1">
            <a:spLocks/>
          </p:cNvSpPr>
          <p:nvPr/>
        </p:nvSpPr>
        <p:spPr>
          <a:xfrm>
            <a:off x="838199" y="1599973"/>
            <a:ext cx="10515599" cy="342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Scraped Falcon 9 launch data from Wikipedia updated on 9th June 2021  using requests + Beautiful Soup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Extracted key info: flight number, date, booster version, launch site, payload, orbit, customer and landing status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Used custom parsing functions to clean and format data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F16331-595B-8FE7-0003-7912B7B4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6" y="3632200"/>
            <a:ext cx="4842573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F84FAE8-A4FF-8135-FC3B-215F128B0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5" y="3927146"/>
            <a:ext cx="5671349" cy="1835808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7D51B63-C4F1-5124-8F6D-C3AD8F8575D7}"/>
              </a:ext>
            </a:extLst>
          </p:cNvPr>
          <p:cNvSpPr/>
          <p:nvPr/>
        </p:nvSpPr>
        <p:spPr>
          <a:xfrm>
            <a:off x="5649987" y="4730115"/>
            <a:ext cx="449580" cy="2298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57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E1909-7CDA-D9B5-875D-54EA6DB5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231686-2780-F02E-9F22-5AE2E673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Wrangling: Exploratory Analysis &amp; Label Creation (Part 1)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716B57-E8F2-167E-C0DD-C276935CB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609" y="1825624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Exploratory Analysis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508196A-D552-B65B-6919-412E3FD8D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9239"/>
              </p:ext>
            </p:extLst>
          </p:nvPr>
        </p:nvGraphicFramePr>
        <p:xfrm>
          <a:off x="1132109" y="2967712"/>
          <a:ext cx="2601686" cy="1097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88338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613348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noProof="0" dirty="0"/>
                        <a:t>CCAFS SLC 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noProof="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KSC LC 39A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VAFB SLC 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noProof="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A7F956-3E3D-23AE-26CE-021ACDB85291}"/>
              </a:ext>
            </a:extLst>
          </p:cNvPr>
          <p:cNvSpPr txBox="1">
            <a:spLocks/>
          </p:cNvSpPr>
          <p:nvPr/>
        </p:nvSpPr>
        <p:spPr>
          <a:xfrm>
            <a:off x="4227595" y="2425134"/>
            <a:ext cx="3629797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Counted launches per orbit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DEE967-10C7-502C-239D-172822F16880}"/>
              </a:ext>
            </a:extLst>
          </p:cNvPr>
          <p:cNvSpPr txBox="1">
            <a:spLocks/>
          </p:cNvSpPr>
          <p:nvPr/>
        </p:nvSpPr>
        <p:spPr>
          <a:xfrm>
            <a:off x="7964406" y="2425134"/>
            <a:ext cx="3600000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Mission outcomes per type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C2E0B2-7117-58CE-549D-E0D59B994547}"/>
              </a:ext>
            </a:extLst>
          </p:cNvPr>
          <p:cNvSpPr txBox="1">
            <a:spLocks/>
          </p:cNvSpPr>
          <p:nvPr/>
        </p:nvSpPr>
        <p:spPr>
          <a:xfrm>
            <a:off x="734609" y="2425134"/>
            <a:ext cx="3600000" cy="54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Launches per launch site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C5ED529E-26A0-B8D9-5518-40BBBC6BE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09297"/>
              </p:ext>
            </p:extLst>
          </p:nvPr>
        </p:nvGraphicFramePr>
        <p:xfrm>
          <a:off x="4776479" y="2967712"/>
          <a:ext cx="2601686" cy="356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06665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1195021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GTO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ISS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VLEO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PO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LEO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SSO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MEO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ES-L1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HEO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0290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SO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2558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600201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5D921356-0A37-BE15-4432-EE8D82EE8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0640"/>
              </p:ext>
            </p:extLst>
          </p:nvPr>
        </p:nvGraphicFramePr>
        <p:xfrm>
          <a:off x="8463563" y="2967712"/>
          <a:ext cx="2601686" cy="2880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06665">
                  <a:extLst>
                    <a:ext uri="{9D8B030D-6E8A-4147-A177-3AD203B41FA5}">
                      <a16:colId xmlns:a16="http://schemas.microsoft.com/office/drawing/2014/main" val="1199781060"/>
                    </a:ext>
                  </a:extLst>
                </a:gridCol>
                <a:gridCol w="1195021">
                  <a:extLst>
                    <a:ext uri="{9D8B030D-6E8A-4147-A177-3AD203B41FA5}">
                      <a16:colId xmlns:a16="http://schemas.microsoft.com/office/drawing/2014/main" val="10856879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7847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3622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RTLS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1770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429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True Ocean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3158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Ocean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1667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None ASDS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9563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False RTLS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IBM Plex Sans (Cuerpo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514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710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E1A3-AF10-A46D-8E0B-94BC465B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394CE3-78F7-8A6F-289E-B12A44EB72D6}"/>
              </a:ext>
            </a:extLst>
          </p:cNvPr>
          <p:cNvSpPr txBox="1">
            <a:spLocks/>
          </p:cNvSpPr>
          <p:nvPr/>
        </p:nvSpPr>
        <p:spPr>
          <a:xfrm>
            <a:off x="734608" y="2425134"/>
            <a:ext cx="3764822" cy="153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Identified “bad outcomes”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Created binary label:</a:t>
            </a:r>
          </a:p>
          <a:p>
            <a:pPr lvl="1">
              <a:buClr>
                <a:srgbClr val="8A3FFC"/>
              </a:buClr>
            </a:pPr>
            <a:r>
              <a:rPr lang="en-US" sz="1800" b="1" noProof="0" dirty="0">
                <a:solidFill>
                  <a:schemeClr val="tx1"/>
                </a:solidFill>
              </a:rPr>
              <a:t>0</a:t>
            </a:r>
            <a:r>
              <a:rPr lang="en-US" sz="1800" noProof="0" dirty="0">
                <a:solidFill>
                  <a:schemeClr val="tx1"/>
                </a:solidFill>
              </a:rPr>
              <a:t> = unsuccessful landing</a:t>
            </a:r>
          </a:p>
          <a:p>
            <a:pPr lvl="1">
              <a:buClr>
                <a:srgbClr val="8A3FFC"/>
              </a:buClr>
            </a:pPr>
            <a:r>
              <a:rPr lang="en-US" sz="1800" b="1" noProof="0" dirty="0">
                <a:solidFill>
                  <a:schemeClr val="tx1"/>
                </a:solidFill>
              </a:rPr>
              <a:t>1</a:t>
            </a:r>
            <a:r>
              <a:rPr lang="en-US" sz="1800" noProof="0" dirty="0">
                <a:solidFill>
                  <a:schemeClr val="tx1"/>
                </a:solidFill>
              </a:rPr>
              <a:t> = successful landing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0BDC89-4327-AD5F-D87E-ED6265FAE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608" y="1825623"/>
            <a:ext cx="5328140" cy="501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noProof="0" dirty="0"/>
              <a:t>Outcome Labeling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D83ED9-E01F-6395-BFB8-97AC851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56"/>
            <a:ext cx="10515598" cy="1141404"/>
          </a:xfrm>
        </p:spPr>
        <p:txBody>
          <a:bodyPr>
            <a:normAutofit/>
          </a:bodyPr>
          <a:lstStyle/>
          <a:p>
            <a:r>
              <a:rPr lang="en-US" sz="3600" noProof="0" dirty="0"/>
              <a:t>Data Wrangling: Exploratory Analysis &amp; Label Creation (Part 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E11E01-E61E-87F4-8658-5A3EFAE9D640}"/>
              </a:ext>
            </a:extLst>
          </p:cNvPr>
          <p:cNvSpPr txBox="1">
            <a:spLocks/>
          </p:cNvSpPr>
          <p:nvPr/>
        </p:nvSpPr>
        <p:spPr>
          <a:xfrm>
            <a:off x="5248553" y="2425134"/>
            <a:ext cx="6105245" cy="153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New column Class with landing success labels</a:t>
            </a:r>
          </a:p>
          <a:p>
            <a:pPr>
              <a:buClr>
                <a:srgbClr val="8A3FFC"/>
              </a:buClr>
            </a:pPr>
            <a:r>
              <a:rPr lang="en-US" sz="2200" noProof="0" dirty="0">
                <a:solidFill>
                  <a:schemeClr val="tx1"/>
                </a:solidFill>
              </a:rPr>
              <a:t>Calculated mean success rate for dataset (</a:t>
            </a:r>
            <a:r>
              <a:rPr lang="en-US" sz="2200" b="1" noProof="0" dirty="0">
                <a:solidFill>
                  <a:schemeClr val="tx1"/>
                </a:solidFill>
              </a:rPr>
              <a:t>66.67%</a:t>
            </a:r>
            <a:r>
              <a:rPr lang="en-US" sz="2200" noProof="0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8A3FFC"/>
              </a:buClr>
            </a:pPr>
            <a:endParaRPr lang="en-US" sz="2200" noProof="0" dirty="0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4A00BD7-85D3-6854-8634-4547E5E3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87" y="4054696"/>
            <a:ext cx="8483853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314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Props1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845</TotalTime>
  <Words>1740</Words>
  <Application>Microsoft Office PowerPoint</Application>
  <PresentationFormat>Panorámica</PresentationFormat>
  <Paragraphs>274</Paragraphs>
  <Slides>26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Calibri</vt:lpstr>
      <vt:lpstr>Helv</vt:lpstr>
      <vt:lpstr>IBM Plex Mono</vt:lpstr>
      <vt:lpstr>IBM Plex Sans</vt:lpstr>
      <vt:lpstr>IBM Plex Sans (Cuerpo)</vt:lpstr>
      <vt:lpstr>IBM Plex Sans SemiBold</vt:lpstr>
      <vt:lpstr>Segoe UI</vt:lpstr>
      <vt:lpstr>SLIDE_TEMPLATE_skill_network</vt:lpstr>
      <vt:lpstr>Data Science and Machine Learning Capstone Project</vt:lpstr>
      <vt:lpstr>Presentación de PowerPoint</vt:lpstr>
      <vt:lpstr>EXECUTIVE SUMMARY</vt:lpstr>
      <vt:lpstr>INTRODUCTION</vt:lpstr>
      <vt:lpstr>METHODOLOGY</vt:lpstr>
      <vt:lpstr>Data Collection: API Integration and Data Cleaning</vt:lpstr>
      <vt:lpstr>Data Collection: Web Scraping Techniques</vt:lpstr>
      <vt:lpstr>Data Wrangling: Exploratory Analysis &amp; Label Creation (Part 1)</vt:lpstr>
      <vt:lpstr>Data Wrangling: Exploratory Analysis &amp; Label Creation (Part 2)</vt:lpstr>
      <vt:lpstr>RESULTS</vt:lpstr>
      <vt:lpstr>Exploratory Data Analysis Using SQL: Launch Sites, Payloads &amp; Outcomes</vt:lpstr>
      <vt:lpstr>Exploratory Data Analysis: Launch Performance &amp; Trends (Part 1)</vt:lpstr>
      <vt:lpstr>Exploratory Data Analysis: Launch Performance &amp; Trends (Part 2)</vt:lpstr>
      <vt:lpstr>Exploratory Data Analysis: Launch Performance &amp; Trends (Part 3)</vt:lpstr>
      <vt:lpstr>Exploratory Data Analysis: Launch Performance &amp; Trends (Part 4)</vt:lpstr>
      <vt:lpstr>Geospatial Visualizations: Launch Sites (Part 1)</vt:lpstr>
      <vt:lpstr>Geospatial Visualizations: Launch Sites (Part 2)</vt:lpstr>
      <vt:lpstr>Geospatial Visualizations: Launch Sites (Part 3)</vt:lpstr>
      <vt:lpstr>Geospatial Visualizations: Launch Sites (Part 4)</vt:lpstr>
      <vt:lpstr>Interactive Dashboard: Exploring Launch Success Metrics</vt:lpstr>
      <vt:lpstr>Landing Success Prediction: Model Evaluation (Part 1)</vt:lpstr>
      <vt:lpstr>Landing Success Prediction: Model Evaluation (Part 2)</vt:lpstr>
      <vt:lpstr>Landing Success Prediction: Model Evaluation (Part 3)</vt:lpstr>
      <vt:lpstr>DISCUSSION</vt:lpstr>
      <vt:lpstr>CONCLUSION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Machine Learning Capstone Project</dc:title>
  <dc:creator>Tori Sleeper</dc:creator>
  <cp:lastModifiedBy>Gonzalez Pellejero, Sergio</cp:lastModifiedBy>
  <cp:revision>27</cp:revision>
  <dcterms:created xsi:type="dcterms:W3CDTF">2024-10-30T05:40:03Z</dcterms:created>
  <dcterms:modified xsi:type="dcterms:W3CDTF">2025-05-22T07:31:36Z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